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41" r:id="rId2"/>
    <p:sldId id="396" r:id="rId3"/>
    <p:sldId id="373" r:id="rId4"/>
    <p:sldId id="375" r:id="rId5"/>
    <p:sldId id="376" r:id="rId6"/>
    <p:sldId id="386" r:id="rId7"/>
    <p:sldId id="388" r:id="rId8"/>
    <p:sldId id="407" r:id="rId9"/>
    <p:sldId id="410" r:id="rId10"/>
    <p:sldId id="411" r:id="rId11"/>
    <p:sldId id="412" r:id="rId12"/>
    <p:sldId id="397" r:id="rId13"/>
    <p:sldId id="413" r:id="rId14"/>
    <p:sldId id="414" r:id="rId15"/>
    <p:sldId id="319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orient="horz" pos="624">
          <p15:clr>
            <a:srgbClr val="A4A3A4"/>
          </p15:clr>
        </p15:guide>
        <p15:guide id="4" orient="horz" pos="960">
          <p15:clr>
            <a:srgbClr val="A4A3A4"/>
          </p15:clr>
        </p15:guide>
        <p15:guide id="5" orient="horz" pos="2160">
          <p15:clr>
            <a:srgbClr val="A4A3A4"/>
          </p15:clr>
        </p15:guide>
        <p15:guide id="6" pos="2880">
          <p15:clr>
            <a:srgbClr val="A4A3A4"/>
          </p15:clr>
        </p15:guide>
        <p15:guide id="7" pos="144">
          <p15:clr>
            <a:srgbClr val="A4A3A4"/>
          </p15:clr>
        </p15:guide>
        <p15:guide id="8" pos="5602">
          <p15:clr>
            <a:srgbClr val="A4A3A4"/>
          </p15:clr>
        </p15:guide>
        <p15:guide id="9" pos="52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EE8"/>
    <a:srgbClr val="E60050"/>
    <a:srgbClr val="9BC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7" autoAdjust="0"/>
    <p:restoredTop sz="94660"/>
  </p:normalViewPr>
  <p:slideViewPr>
    <p:cSldViewPr showGuides="1">
      <p:cViewPr varScale="1">
        <p:scale>
          <a:sx n="73" d="100"/>
          <a:sy n="73" d="100"/>
        </p:scale>
        <p:origin x="1488" y="72"/>
      </p:cViewPr>
      <p:guideLst>
        <p:guide orient="horz" pos="210"/>
        <p:guide orient="horz" pos="3888"/>
        <p:guide orient="horz" pos="624"/>
        <p:guide orient="horz" pos="960"/>
        <p:guide orient="horz" pos="2160"/>
        <p:guide pos="2880"/>
        <p:guide pos="144"/>
        <p:guide pos="5602"/>
        <p:guide pos="5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CE204-1695-4AAD-88A1-DB6C03EE1277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5675E-305E-4A7C-83A7-18D0E13F8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7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TKTypeMedium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845A4F-E64C-4CD5-B712-F717C392905A}" type="slidenum">
              <a:rPr lang="de-CH"/>
              <a:pPr>
                <a:defRPr/>
              </a:pPr>
              <a:t>8</a:t>
            </a:fld>
            <a:endParaRPr lang="de-CH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3588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TKTypeMedium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845A4F-E64C-4CD5-B712-F717C392905A}" type="slidenum">
              <a:rPr lang="de-CH"/>
              <a:pPr>
                <a:defRPr/>
              </a:pPr>
              <a:t>9</a:t>
            </a:fld>
            <a:endParaRPr lang="de-CH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3588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TKTypeMedium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845A4F-E64C-4CD5-B712-F717C392905A}" type="slidenum">
              <a:rPr lang="de-CH"/>
              <a:pPr>
                <a:defRPr/>
              </a:pPr>
              <a:t>10</a:t>
            </a:fld>
            <a:endParaRPr lang="de-CH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3588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TKTypeMedium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845A4F-E64C-4CD5-B712-F717C392905A}" type="slidenum">
              <a:rPr lang="de-CH"/>
              <a:pPr>
                <a:defRPr/>
              </a:pPr>
              <a:t>11</a:t>
            </a:fld>
            <a:endParaRPr lang="de-CH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3588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TKTypeMedium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k_title 3 stri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U:\BA-CT_Allgemein\60_Vorträge\Investor Relation\2015\15_12_07_CMD_CT_Dez 2015\05_Unterlage Durrer\ST_TK_20150827_113B2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5" r="59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354613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6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" y="655200"/>
            <a:ext cx="2944653" cy="621612"/>
          </a:xfrm>
          <a:solidFill>
            <a:schemeClr val="accent5"/>
          </a:solidFill>
        </p:spPr>
        <p:txBody>
          <a:bodyPr wrap="none" lIns="504000" tIns="79200" rIns="504000" bIns="79200" anchor="b">
            <a:spAutoFit/>
          </a:bodyPr>
          <a:lstStyle>
            <a:lvl1pPr>
              <a:defRPr sz="3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Concise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1350000"/>
            <a:ext cx="3531751" cy="621612"/>
          </a:xfrm>
          <a:solidFill>
            <a:schemeClr val="accent5"/>
          </a:solidFill>
        </p:spPr>
        <p:txBody>
          <a:bodyPr wrap="none" lIns="504000" tIns="79200" rIns="504000" bIns="79200">
            <a:spAutoFit/>
          </a:bodyPr>
          <a:lstStyle>
            <a:lvl1pPr marL="0" indent="0" algn="l">
              <a:buNone/>
              <a:defRPr sz="30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presentation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44800"/>
            <a:ext cx="7421007" cy="634456"/>
          </a:xfrm>
          <a:solidFill>
            <a:schemeClr val="accent5"/>
          </a:solidFill>
        </p:spPr>
        <p:txBody>
          <a:bodyPr wrap="none" lIns="504000" tIns="100800" rIns="504000" bIns="10080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 baseline="0">
                <a:solidFill>
                  <a:schemeClr val="bg1"/>
                </a:solidFill>
              </a:defRPr>
            </a:lvl1pPr>
            <a:lvl2pPr marL="180000" indent="0">
              <a:buNone/>
              <a:defRPr sz="1400">
                <a:solidFill>
                  <a:schemeClr val="bg1"/>
                </a:solidFill>
              </a:defRPr>
            </a:lvl2pPr>
            <a:lvl3pPr marL="360000" indent="0">
              <a:buNone/>
              <a:defRPr sz="1400">
                <a:solidFill>
                  <a:schemeClr val="bg1"/>
                </a:solidFill>
              </a:defRPr>
            </a:lvl3pPr>
            <a:lvl4pPr marL="540000" indent="0">
              <a:buNone/>
              <a:defRPr sz="1400">
                <a:solidFill>
                  <a:schemeClr val="bg1"/>
                </a:solidFill>
              </a:defRPr>
            </a:lvl4pPr>
            <a:lvl5pPr marL="7200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 |  Name of speaker</a:t>
            </a:r>
            <a:br>
              <a:rPr lang="en-US" dirty="0" smtClean="0"/>
            </a:br>
            <a:r>
              <a:rPr lang="en-US" dirty="0" smtClean="0"/>
              <a:t>Sender: </a:t>
            </a:r>
            <a:r>
              <a:rPr lang="en-US" dirty="0" err="1" smtClean="0"/>
              <a:t>thyssenkrupp</a:t>
            </a:r>
            <a:r>
              <a:rPr lang="en-US" dirty="0" smtClean="0"/>
              <a:t> + BA (optional additional management structure/not legal entity)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01" y="5158356"/>
            <a:ext cx="8640000" cy="136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7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k_headlin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8013296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259200"/>
            <a:ext cx="8640000" cy="33855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Headline max. two-line 22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err="1" smtClean="0"/>
              <a:t>tk</a:t>
            </a:r>
            <a:r>
              <a:rPr lang="en-US" dirty="0" smtClean="0"/>
              <a:t> Brand Blue (subline one-line 18 </a:t>
            </a:r>
            <a:r>
              <a:rPr lang="en-US" dirty="0" err="1" smtClean="0"/>
              <a:t>pt</a:t>
            </a:r>
            <a:r>
              <a:rPr lang="en-US" dirty="0" smtClean="0"/>
              <a:t> gray)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999" y="6163200"/>
            <a:ext cx="8028000" cy="1440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 baseline="0"/>
            </a:lvl1pPr>
          </a:lstStyle>
          <a:p>
            <a:pPr lvl="0"/>
            <a:r>
              <a:rPr lang="en-US" dirty="0" smtClean="0"/>
              <a:t>Placeholder for sources and footnote: footnotes are numbered (no *) </a:t>
            </a:r>
          </a:p>
        </p:txBody>
      </p:sp>
    </p:spTree>
    <p:extLst>
      <p:ext uri="{BB962C8B-B14F-4D97-AF65-F5344CB8AC3E}">
        <p14:creationId xmlns:p14="http://schemas.microsoft.com/office/powerpoint/2010/main" val="289113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k_headline + text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Headline for max two lines </a:t>
            </a:r>
            <a:r>
              <a:rPr lang="en-US" dirty="0" err="1" smtClean="0"/>
              <a:t>tk</a:t>
            </a:r>
            <a:r>
              <a:rPr lang="en-US" dirty="0" smtClean="0"/>
              <a:t> Brand Blue (Subline one line only 18 </a:t>
            </a:r>
            <a:r>
              <a:rPr lang="en-US" dirty="0" err="1" smtClean="0"/>
              <a:t>pt</a:t>
            </a:r>
            <a:r>
              <a:rPr lang="en-US" dirty="0" smtClean="0"/>
              <a:t> grey)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8400" y="1522799"/>
            <a:ext cx="4139980" cy="453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999" y="6163200"/>
            <a:ext cx="8028000" cy="1440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 baseline="0"/>
            </a:lvl1pPr>
          </a:lstStyle>
          <a:p>
            <a:pPr lvl="0"/>
            <a:r>
              <a:rPr lang="en-US" dirty="0" smtClean="0"/>
              <a:t>Placeholder for sources and footnote: footnotes are numbered (no *) </a:t>
            </a:r>
          </a:p>
        </p:txBody>
      </p:sp>
    </p:spTree>
    <p:extLst>
      <p:ext uri="{BB962C8B-B14F-4D97-AF65-F5344CB8AC3E}">
        <p14:creationId xmlns:p14="http://schemas.microsoft.com/office/powerpoint/2010/main" val="341124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k_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Headline for max two lines </a:t>
            </a:r>
            <a:r>
              <a:rPr lang="en-US" dirty="0" err="1" smtClean="0"/>
              <a:t>tk</a:t>
            </a:r>
            <a:r>
              <a:rPr lang="en-US" dirty="0" smtClean="0"/>
              <a:t> Brand Blue (Subline one line only 18 </a:t>
            </a:r>
            <a:r>
              <a:rPr lang="en-US" dirty="0" err="1" smtClean="0"/>
              <a:t>pt</a:t>
            </a:r>
            <a:r>
              <a:rPr lang="en-US" dirty="0" smtClean="0"/>
              <a:t> grey)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999" y="6163200"/>
            <a:ext cx="8028000" cy="1440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 baseline="0"/>
            </a:lvl1pPr>
          </a:lstStyle>
          <a:p>
            <a:pPr lvl="0"/>
            <a:r>
              <a:rPr lang="en-US" dirty="0" smtClean="0"/>
              <a:t>Placeholder for sources and footnote: footnotes are numbered (no *) </a:t>
            </a:r>
          </a:p>
        </p:txBody>
      </p:sp>
    </p:spTree>
    <p:extLst>
      <p:ext uri="{BB962C8B-B14F-4D97-AF65-F5344CB8AC3E}">
        <p14:creationId xmlns:p14="http://schemas.microsoft.com/office/powerpoint/2010/main" val="361617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8BC43B-D494-429A-9072-C65EC80DC98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DD4852-541A-4773-9B2C-8C1CAF8D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5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8BC43B-D494-429A-9072-C65EC80DC98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DD4852-541A-4773-9B2C-8C1CAF8D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6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501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70515819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think-cell Folie" r:id="rId11" imgW="270" imgH="270" progId="TCLayout.ActiveDocument.1">
                  <p:embed/>
                </p:oleObj>
              </mc:Choice>
              <mc:Fallback>
                <p:oleObj name="think-cell Folie" r:id="rId1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000" y="259200"/>
            <a:ext cx="86400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522799"/>
            <a:ext cx="8640000" cy="45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999" y="6541200"/>
            <a:ext cx="252000" cy="11160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>
              <a:defRPr/>
            </a:pPr>
            <a:fld id="{2B694159-020E-4050-A07E-D2CBBD4BC98F}" type="slidenum">
              <a:rPr lang="en-US" sz="800">
                <a:solidFill>
                  <a:srgbClr val="78879B"/>
                </a:solidFill>
              </a:rPr>
              <a:pPr>
                <a:defRPr/>
              </a:pPr>
              <a:t>‹#›</a:t>
            </a:fld>
            <a:endParaRPr lang="en-US" sz="800" dirty="0">
              <a:solidFill>
                <a:srgbClr val="78879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8000" y="6541200"/>
            <a:ext cx="7812000" cy="11160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>
              <a:defRPr/>
            </a:pPr>
            <a:r>
              <a:rPr lang="en-US" sz="800" dirty="0">
                <a:solidFill>
                  <a:srgbClr val="78879B"/>
                </a:solidFill>
              </a:rPr>
              <a:t>|  </a:t>
            </a:r>
            <a:fld id="{7216152D-F255-4851-9D45-FEFD4F4EFDAC}" type="datetime4">
              <a:rPr lang="en-US" sz="800" smtClean="0">
                <a:solidFill>
                  <a:srgbClr val="78879B"/>
                </a:solidFill>
              </a:rPr>
              <a:t>November 18, 2020</a:t>
            </a:fld>
            <a:r>
              <a:rPr lang="en-US" sz="800" dirty="0" smtClean="0">
                <a:solidFill>
                  <a:srgbClr val="78879B"/>
                </a:solidFill>
              </a:rPr>
              <a:t>  </a:t>
            </a:r>
            <a:r>
              <a:rPr lang="en-US" sz="800" dirty="0">
                <a:solidFill>
                  <a:srgbClr val="78879B"/>
                </a:solidFill>
              </a:rPr>
              <a:t>|  </a:t>
            </a:r>
            <a:r>
              <a:rPr lang="en-US" sz="800" dirty="0" smtClean="0">
                <a:solidFill>
                  <a:srgbClr val="78879B"/>
                </a:solidFill>
              </a:rPr>
              <a:t>thyssenkrupp Presta China General Presentation </a:t>
            </a:r>
            <a:endParaRPr lang="en-US" sz="800" dirty="0">
              <a:solidFill>
                <a:srgbClr val="78879B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8546" y="6272825"/>
            <a:ext cx="372567" cy="37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8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200" kern="1200">
          <a:solidFill>
            <a:schemeClr val="accent5"/>
          </a:solidFill>
          <a:latin typeface="+mn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26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620000" indent="-18000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TKTypeMedium" panose="020B06060405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3.png"/><Relationship Id="rId2" Type="http://schemas.openxmlformats.org/officeDocument/2006/relationships/tags" Target="../tags/tag1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4.jpeg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11.jpe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6.png"/><Relationship Id="rId1" Type="http://schemas.openxmlformats.org/officeDocument/2006/relationships/tags" Target="../tags/tag5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openxmlformats.org/officeDocument/2006/relationships/image" Target="../media/image25.png"/><Relationship Id="rId10" Type="http://schemas.openxmlformats.org/officeDocument/2006/relationships/image" Target="../media/image20.jpeg"/><Relationship Id="rId19" Type="http://schemas.openxmlformats.org/officeDocument/2006/relationships/image" Target="../media/image29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hyperlink" Target="http://www.google.com/url?url=http://motorinfo.org/renault/renault-clio.html&amp;rct=j&amp;frm=1&amp;q=&amp;esrc=s&amp;sa=U&amp;ei=rhZiVLr-N6Kt7AaynYCoCw&amp;ved=0CDAQ9QEwDQ&amp;usg=AFQjCNFjf4vVStISOSWonDsdDvI9wHeRbQ" TargetMode="External"/><Relationship Id="rId18" Type="http://schemas.openxmlformats.org/officeDocument/2006/relationships/image" Target="../media/image43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17" Type="http://schemas.openxmlformats.org/officeDocument/2006/relationships/image" Target="../media/image42.jpeg"/><Relationship Id="rId2" Type="http://schemas.openxmlformats.org/officeDocument/2006/relationships/tags" Target="../tags/tag7.xml"/><Relationship Id="rId16" Type="http://schemas.openxmlformats.org/officeDocument/2006/relationships/image" Target="../media/image41.png"/><Relationship Id="rId1" Type="http://schemas.openxmlformats.org/officeDocument/2006/relationships/tags" Target="../tags/tag6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5" Type="http://schemas.openxmlformats.org/officeDocument/2006/relationships/image" Target="../media/image40.jpe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jpeg"/><Relationship Id="rId18" Type="http://schemas.openxmlformats.org/officeDocument/2006/relationships/image" Target="../media/image54.png"/><Relationship Id="rId26" Type="http://schemas.openxmlformats.org/officeDocument/2006/relationships/image" Target="../media/image62.png"/><Relationship Id="rId3" Type="http://schemas.openxmlformats.org/officeDocument/2006/relationships/tags" Target="../tags/tag10.xml"/><Relationship Id="rId21" Type="http://schemas.openxmlformats.org/officeDocument/2006/relationships/image" Target="../media/image57.png"/><Relationship Id="rId7" Type="http://schemas.openxmlformats.org/officeDocument/2006/relationships/notesSlide" Target="../notesSlides/notesSlide1.xml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5" Type="http://schemas.openxmlformats.org/officeDocument/2006/relationships/image" Target="../media/image61.png"/><Relationship Id="rId33" Type="http://schemas.openxmlformats.org/officeDocument/2006/relationships/image" Target="../media/image69.png"/><Relationship Id="rId2" Type="http://schemas.openxmlformats.org/officeDocument/2006/relationships/tags" Target="../tags/tag9.xml"/><Relationship Id="rId16" Type="http://schemas.openxmlformats.org/officeDocument/2006/relationships/image" Target="../media/image52.jpeg"/><Relationship Id="rId20" Type="http://schemas.openxmlformats.org/officeDocument/2006/relationships/image" Target="../media/image56.png"/><Relationship Id="rId29" Type="http://schemas.openxmlformats.org/officeDocument/2006/relationships/image" Target="../media/image65.png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7.png"/><Relationship Id="rId24" Type="http://schemas.openxmlformats.org/officeDocument/2006/relationships/image" Target="../media/image60.png"/><Relationship Id="rId32" Type="http://schemas.openxmlformats.org/officeDocument/2006/relationships/image" Target="../media/image68.jpeg"/><Relationship Id="rId5" Type="http://schemas.openxmlformats.org/officeDocument/2006/relationships/tags" Target="../tags/tag12.xml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28" Type="http://schemas.openxmlformats.org/officeDocument/2006/relationships/image" Target="../media/image64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31" Type="http://schemas.openxmlformats.org/officeDocument/2006/relationships/image" Target="../media/image67.png"/><Relationship Id="rId4" Type="http://schemas.openxmlformats.org/officeDocument/2006/relationships/tags" Target="../tags/tag11.xml"/><Relationship Id="rId9" Type="http://schemas.openxmlformats.org/officeDocument/2006/relationships/image" Target="../media/image45.png"/><Relationship Id="rId14" Type="http://schemas.openxmlformats.org/officeDocument/2006/relationships/image" Target="../media/image50.jpeg"/><Relationship Id="rId22" Type="http://schemas.openxmlformats.org/officeDocument/2006/relationships/image" Target="../media/image58.png"/><Relationship Id="rId27" Type="http://schemas.openxmlformats.org/officeDocument/2006/relationships/image" Target="../media/image63.png"/><Relationship Id="rId30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6.png"/><Relationship Id="rId18" Type="http://schemas.openxmlformats.org/officeDocument/2006/relationships/image" Target="../media/image80.png"/><Relationship Id="rId26" Type="http://schemas.openxmlformats.org/officeDocument/2006/relationships/image" Target="../media/image88.jpeg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83.jpeg"/><Relationship Id="rId7" Type="http://schemas.openxmlformats.org/officeDocument/2006/relationships/image" Target="../media/image71.png"/><Relationship Id="rId12" Type="http://schemas.openxmlformats.org/officeDocument/2006/relationships/image" Target="../media/image75.png"/><Relationship Id="rId17" Type="http://schemas.openxmlformats.org/officeDocument/2006/relationships/image" Target="../media/image79.png"/><Relationship Id="rId25" Type="http://schemas.openxmlformats.org/officeDocument/2006/relationships/image" Target="../media/image87.jpeg"/><Relationship Id="rId2" Type="http://schemas.openxmlformats.org/officeDocument/2006/relationships/tags" Target="../tags/tag13.xml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29" Type="http://schemas.openxmlformats.org/officeDocument/2006/relationships/image" Target="../media/image91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70.emf"/><Relationship Id="rId11" Type="http://schemas.microsoft.com/office/2007/relationships/hdphoto" Target="../media/hdphoto4.wdp"/><Relationship Id="rId24" Type="http://schemas.openxmlformats.org/officeDocument/2006/relationships/image" Target="../media/image86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77.png"/><Relationship Id="rId23" Type="http://schemas.openxmlformats.org/officeDocument/2006/relationships/image" Target="../media/image85.png"/><Relationship Id="rId28" Type="http://schemas.openxmlformats.org/officeDocument/2006/relationships/image" Target="../media/image90.jpeg"/><Relationship Id="rId10" Type="http://schemas.openxmlformats.org/officeDocument/2006/relationships/image" Target="../media/image74.png"/><Relationship Id="rId19" Type="http://schemas.openxmlformats.org/officeDocument/2006/relationships/image" Target="../media/image81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3.png"/><Relationship Id="rId14" Type="http://schemas.microsoft.com/office/2007/relationships/hdphoto" Target="../media/hdphoto5.wdp"/><Relationship Id="rId22" Type="http://schemas.openxmlformats.org/officeDocument/2006/relationships/image" Target="../media/image84.jpeg"/><Relationship Id="rId27" Type="http://schemas.openxmlformats.org/officeDocument/2006/relationships/image" Target="../media/image8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2.png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6814110" cy="603145"/>
          </a:xfrm>
        </p:spPr>
        <p:txBody>
          <a:bodyPr/>
          <a:lstStyle/>
          <a:p>
            <a:pPr lvl="0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defRPr/>
            </a:pPr>
            <a:r>
              <a:rPr lang="en-US" sz="3200" dirty="0" err="1"/>
              <a:t>thyssenkrupp</a:t>
            </a:r>
            <a:r>
              <a:rPr lang="en-US" sz="3200" dirty="0"/>
              <a:t> Steering Changzhou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0" y="2044800"/>
            <a:ext cx="2489529" cy="419012"/>
          </a:xfrm>
        </p:spPr>
        <p:txBody>
          <a:bodyPr/>
          <a:lstStyle/>
          <a:p>
            <a:fld id="{E8D6ECB7-5A2D-4932-B38D-A2B2EE0E5D78}" type="datetime4">
              <a:rPr lang="en-US" smtClean="0"/>
              <a:t>November 18, 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7337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el 1"/>
          <p:cNvSpPr txBox="1">
            <a:spLocks/>
          </p:cNvSpPr>
          <p:nvPr/>
        </p:nvSpPr>
        <p:spPr>
          <a:xfrm>
            <a:off x="276224" y="152434"/>
            <a:ext cx="8688263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spcBef>
                <a:spcPct val="0"/>
              </a:spcBef>
              <a:buNone/>
              <a:defRPr sz="2200">
                <a:solidFill>
                  <a:schemeClr val="accent5"/>
                </a:solidFill>
                <a:ea typeface="+mj-ea"/>
                <a:cs typeface="+mj-cs"/>
              </a:defRPr>
            </a:lvl1pPr>
          </a:lstStyle>
          <a:p>
            <a:r>
              <a:rPr lang="en-US" dirty="0" smtClean="0"/>
              <a:t>Today to Tomorrow</a:t>
            </a:r>
            <a:endParaRPr lang="de-CH" altLang="de-DE" dirty="0"/>
          </a:p>
        </p:txBody>
      </p:sp>
      <p:sp>
        <p:nvSpPr>
          <p:cNvPr id="40" name="Rechteck 39"/>
          <p:cNvSpPr/>
          <p:nvPr/>
        </p:nvSpPr>
        <p:spPr>
          <a:xfrm>
            <a:off x="48210" y="6151596"/>
            <a:ext cx="2435557" cy="658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de-CH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0" y="6219466"/>
            <a:ext cx="8423920" cy="467723"/>
          </a:xfrm>
          <a:prstGeom prst="rect">
            <a:avLst/>
          </a:prstGeom>
          <a:solidFill>
            <a:schemeClr val="accent5">
              <a:alpha val="82000"/>
            </a:schemeClr>
          </a:solidFill>
        </p:spPr>
        <p:txBody>
          <a:bodyPr vert="horz" wrap="square" lIns="252000" tIns="79200" rIns="180000" bIns="79200" rtlCol="0" anchor="b" anchorCtr="0">
            <a:spAutoFit/>
          </a:bodyPr>
          <a:lstStyle>
            <a:lvl1pPr>
              <a:spcBef>
                <a:spcPct val="0"/>
              </a:spcBef>
              <a:buNone/>
              <a:defRPr sz="28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en-US" sz="2000" dirty="0"/>
              <a:t>e</a:t>
            </a:r>
            <a:r>
              <a:rPr lang="en-US" sz="2000" dirty="0" smtClean="0"/>
              <a:t>ngineering. tomorrow. together.</a:t>
            </a:r>
            <a:endParaRPr lang="de-CH" sz="2000" dirty="0" err="1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1088"/>
            <a:ext cx="9144000" cy="408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7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8637834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5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el 1"/>
          <p:cNvSpPr txBox="1">
            <a:spLocks/>
          </p:cNvSpPr>
          <p:nvPr/>
        </p:nvSpPr>
        <p:spPr>
          <a:xfrm>
            <a:off x="276224" y="152434"/>
            <a:ext cx="8688263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spcBef>
                <a:spcPct val="0"/>
              </a:spcBef>
              <a:buNone/>
              <a:defRPr sz="2200">
                <a:solidFill>
                  <a:schemeClr val="accent5"/>
                </a:solidFill>
                <a:ea typeface="+mj-ea"/>
                <a:cs typeface="+mj-cs"/>
              </a:defRPr>
            </a:lvl1pPr>
          </a:lstStyle>
          <a:p>
            <a:r>
              <a:rPr lang="en-US" dirty="0" smtClean="0"/>
              <a:t>Today to Tomorrow</a:t>
            </a:r>
            <a:endParaRPr lang="de-CH" altLang="de-DE" dirty="0"/>
          </a:p>
        </p:txBody>
      </p:sp>
      <p:sp>
        <p:nvSpPr>
          <p:cNvPr id="40" name="Rechteck 39"/>
          <p:cNvSpPr/>
          <p:nvPr/>
        </p:nvSpPr>
        <p:spPr>
          <a:xfrm>
            <a:off x="48210" y="6151596"/>
            <a:ext cx="2435557" cy="658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de-CH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0" y="6219466"/>
            <a:ext cx="8423920" cy="467723"/>
          </a:xfrm>
          <a:prstGeom prst="rect">
            <a:avLst/>
          </a:prstGeom>
          <a:solidFill>
            <a:schemeClr val="accent5">
              <a:alpha val="82000"/>
            </a:schemeClr>
          </a:solidFill>
        </p:spPr>
        <p:txBody>
          <a:bodyPr vert="horz" wrap="square" lIns="252000" tIns="79200" rIns="180000" bIns="79200" rtlCol="0" anchor="b" anchorCtr="0">
            <a:spAutoFit/>
          </a:bodyPr>
          <a:lstStyle>
            <a:lvl1pPr>
              <a:spcBef>
                <a:spcPct val="0"/>
              </a:spcBef>
              <a:buNone/>
              <a:defRPr sz="28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en-US" sz="2000" dirty="0"/>
              <a:t>e</a:t>
            </a:r>
            <a:r>
              <a:rPr lang="en-US" sz="2000" dirty="0" smtClean="0"/>
              <a:t>ngineering. tomorrow. together.</a:t>
            </a:r>
            <a:endParaRPr lang="de-CH" sz="2000" dirty="0" err="1"/>
          </a:p>
        </p:txBody>
      </p:sp>
      <p:pic>
        <p:nvPicPr>
          <p:cNvPr id="7" name="Picture 2" descr="X:\A1\10_ColdForging\35_Sales\88_Internal\03_MVP\Bilder\Mexico\DJI_001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54" y="709556"/>
            <a:ext cx="7927646" cy="560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81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260648"/>
            <a:ext cx="8639999" cy="338554"/>
          </a:xfrm>
        </p:spPr>
        <p:txBody>
          <a:bodyPr/>
          <a:lstStyle/>
          <a:p>
            <a:r>
              <a:rPr lang="en-US" dirty="0" smtClean="0"/>
              <a:t>Extension Phase TK-PCHZ</a:t>
            </a:r>
            <a:endParaRPr lang="en-US" sz="1800" dirty="0"/>
          </a:p>
        </p:txBody>
      </p:sp>
      <p:sp>
        <p:nvSpPr>
          <p:cNvPr id="130" name="Rectangle 129"/>
          <p:cNvSpPr/>
          <p:nvPr/>
        </p:nvSpPr>
        <p:spPr>
          <a:xfrm>
            <a:off x="0" y="5805264"/>
            <a:ext cx="8280400" cy="3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FFFFFF"/>
                </a:solidFill>
              </a:rPr>
              <a:t>...currently on time</a:t>
            </a: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0292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3779912" y="2852936"/>
            <a:ext cx="2304256" cy="1224136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 flipV="1">
            <a:off x="3779912" y="4077072"/>
            <a:ext cx="2016224" cy="1008112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 flipV="1">
            <a:off x="6084168" y="2870892"/>
            <a:ext cx="966056" cy="342084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6876256" y="3212976"/>
            <a:ext cx="173968" cy="152400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876256" y="3365376"/>
            <a:ext cx="864096" cy="351656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5868144" y="3717032"/>
            <a:ext cx="1872208" cy="1368152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7076" y="3733979"/>
            <a:ext cx="1080120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FF00"/>
                </a:solidFill>
              </a:rPr>
              <a:t>Phase 1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FF00"/>
                </a:solidFill>
              </a:rPr>
              <a:t>EPS</a:t>
            </a:r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2987824" y="4077072"/>
            <a:ext cx="216024" cy="144016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 flipV="1">
            <a:off x="3275856" y="4077072"/>
            <a:ext cx="864344" cy="432048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 flipV="1">
            <a:off x="2987824" y="4229472"/>
            <a:ext cx="936104" cy="504056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923928" y="4509120"/>
            <a:ext cx="216272" cy="224408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771800" y="3645024"/>
            <a:ext cx="936228" cy="432048"/>
          </a:xfrm>
          <a:prstGeom prst="line">
            <a:avLst/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2771800" y="2852936"/>
            <a:ext cx="1512168" cy="792088"/>
          </a:xfrm>
          <a:prstGeom prst="line">
            <a:avLst/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283968" y="2852936"/>
            <a:ext cx="1008112" cy="396044"/>
          </a:xfrm>
          <a:prstGeom prst="line">
            <a:avLst/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3708028" y="3248980"/>
            <a:ext cx="1584052" cy="828092"/>
          </a:xfrm>
          <a:prstGeom prst="line">
            <a:avLst/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3581238" y="2936557"/>
            <a:ext cx="1080120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6"/>
                </a:solidFill>
              </a:rPr>
              <a:t>Phase 3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6"/>
                </a:solidFill>
              </a:rPr>
              <a:t>EPS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6963240" y="3041934"/>
            <a:ext cx="417072" cy="323442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7380312" y="3050958"/>
            <a:ext cx="1080120" cy="378042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7920372" y="3429000"/>
            <a:ext cx="540060" cy="351475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 flipV="1">
            <a:off x="6963240" y="3365378"/>
            <a:ext cx="921128" cy="415097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H="1">
            <a:off x="2951820" y="4049450"/>
            <a:ext cx="252028" cy="180022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2699792" y="3780475"/>
            <a:ext cx="504056" cy="268975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2483768" y="3780475"/>
            <a:ext cx="216024" cy="152581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H="1" flipV="1">
            <a:off x="2411760" y="3933056"/>
            <a:ext cx="540060" cy="260410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805099" y="2780928"/>
            <a:ext cx="468114" cy="261006"/>
          </a:xfrm>
          <a:prstGeom prst="line">
            <a:avLst/>
          </a:prstGeom>
          <a:ln w="25400">
            <a:solidFill>
              <a:srgbClr val="33CC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V="1">
            <a:off x="805099" y="1813724"/>
            <a:ext cx="2542765" cy="967204"/>
          </a:xfrm>
          <a:prstGeom prst="line">
            <a:avLst/>
          </a:prstGeom>
          <a:ln w="25400">
            <a:solidFill>
              <a:srgbClr val="33CC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3347864" y="1813724"/>
            <a:ext cx="576064" cy="216024"/>
          </a:xfrm>
          <a:prstGeom prst="line">
            <a:avLst/>
          </a:prstGeom>
          <a:ln w="25400">
            <a:solidFill>
              <a:srgbClr val="33CC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H="1">
            <a:off x="1273213" y="2029748"/>
            <a:ext cx="2650716" cy="1021210"/>
          </a:xfrm>
          <a:prstGeom prst="line">
            <a:avLst/>
          </a:prstGeom>
          <a:ln w="25400">
            <a:solidFill>
              <a:srgbClr val="33CC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2537774" y="1771262"/>
            <a:ext cx="1080120" cy="63094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</a:rPr>
              <a:t>Phase 1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</a:rPr>
              <a:t>CF</a:t>
            </a:r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2087972" y="2149986"/>
            <a:ext cx="2412082" cy="115748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flipH="1" flipV="1">
            <a:off x="4500054" y="2149986"/>
            <a:ext cx="720018" cy="270902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V="1">
            <a:off x="5076056" y="2420888"/>
            <a:ext cx="144016" cy="7620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5076056" y="2497088"/>
            <a:ext cx="951080" cy="37380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V="1">
            <a:off x="5292080" y="2870892"/>
            <a:ext cx="648072" cy="33276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flipH="1" flipV="1">
            <a:off x="4283968" y="2780928"/>
            <a:ext cx="1008112" cy="408746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V="1">
            <a:off x="2771800" y="2780928"/>
            <a:ext cx="1512168" cy="82380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H="1" flipV="1">
            <a:off x="2087972" y="3307476"/>
            <a:ext cx="683828" cy="337548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3923929" y="2204864"/>
            <a:ext cx="10801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New Phase</a:t>
            </a:r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6959520" y="1700808"/>
            <a:ext cx="2076976" cy="84392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6959520" y="2544736"/>
            <a:ext cx="2076976" cy="70424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764216" y="2198283"/>
            <a:ext cx="10801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New Phase</a:t>
            </a: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1754558" y="2029750"/>
            <a:ext cx="2277506" cy="906807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78392" y="2063152"/>
            <a:ext cx="161808" cy="8683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2076481" y="2198283"/>
            <a:ext cx="1982815" cy="825009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789255" y="2924944"/>
            <a:ext cx="161808" cy="8683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050224" y="2973705"/>
            <a:ext cx="1080120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Phase 2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EPS</a:t>
            </a:r>
          </a:p>
        </p:txBody>
      </p:sp>
    </p:spTree>
    <p:extLst>
      <p:ext uri="{BB962C8B-B14F-4D97-AF65-F5344CB8AC3E}">
        <p14:creationId xmlns:p14="http://schemas.microsoft.com/office/powerpoint/2010/main" val="242814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7" name="Freeform 46"/>
          <p:cNvSpPr/>
          <p:nvPr/>
        </p:nvSpPr>
        <p:spPr>
          <a:xfrm>
            <a:off x="683568" y="1628800"/>
            <a:ext cx="1623580" cy="995854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035259" y="1674022"/>
            <a:ext cx="6372551" cy="904438"/>
          </a:xfrm>
          <a:custGeom>
            <a:avLst/>
            <a:gdLst>
              <a:gd name="connsiteX0" fmla="*/ 0 w 5195574"/>
              <a:gd name="connsiteY0" fmla="*/ 0 h 737393"/>
              <a:gd name="connsiteX1" fmla="*/ 5195574 w 5195574"/>
              <a:gd name="connsiteY1" fmla="*/ 0 h 737393"/>
              <a:gd name="connsiteX2" fmla="*/ 5195574 w 5195574"/>
              <a:gd name="connsiteY2" fmla="*/ 737393 h 737393"/>
              <a:gd name="connsiteX3" fmla="*/ 0 w 5195574"/>
              <a:gd name="connsiteY3" fmla="*/ 737393 h 737393"/>
              <a:gd name="connsiteX4" fmla="*/ 0 w 5195574"/>
              <a:gd name="connsiteY4" fmla="*/ 0 h 73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5574" h="737393">
                <a:moveTo>
                  <a:pt x="0" y="0"/>
                </a:moveTo>
                <a:lnTo>
                  <a:pt x="5195574" y="0"/>
                </a:lnTo>
                <a:lnTo>
                  <a:pt x="5195574" y="737393"/>
                </a:lnTo>
                <a:lnTo>
                  <a:pt x="0" y="7373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marR="0" lvl="0" indent="0" algn="l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49" name="Straight Connector 48"/>
          <p:cNvSpPr/>
          <p:nvPr/>
        </p:nvSpPr>
        <p:spPr>
          <a:xfrm>
            <a:off x="683568" y="2624656"/>
            <a:ext cx="7738648" cy="0"/>
          </a:xfrm>
          <a:prstGeom prst="line">
            <a:avLst/>
          </a:prstGeom>
          <a:solidFill>
            <a:srgbClr val="003361">
              <a:hueOff val="0"/>
              <a:satOff val="0"/>
              <a:lumOff val="0"/>
              <a:alphaOff val="0"/>
            </a:srgbClr>
          </a:solidFill>
          <a:ln w="28575" cap="flat" cmpd="sng" algn="ctr">
            <a:solidFill>
              <a:schemeClr val="accent5"/>
            </a:solidFill>
            <a:prstDash val="solid"/>
          </a:ln>
          <a:effectLst/>
        </p:spPr>
      </p:sp>
      <p:sp>
        <p:nvSpPr>
          <p:cNvPr id="50" name="Freeform 49"/>
          <p:cNvSpPr/>
          <p:nvPr/>
        </p:nvSpPr>
        <p:spPr>
          <a:xfrm>
            <a:off x="683568" y="2624656"/>
            <a:ext cx="1623580" cy="995854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571500" marR="0" lvl="0" indent="-57150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KTypeMedium"/>
                <a:ea typeface="+mn-ea"/>
                <a:cs typeface="+mn-cs"/>
              </a:rPr>
              <a:t> </a:t>
            </a:r>
          </a:p>
        </p:txBody>
      </p:sp>
      <p:sp>
        <p:nvSpPr>
          <p:cNvPr id="51" name="Freeform 50"/>
          <p:cNvSpPr/>
          <p:nvPr/>
        </p:nvSpPr>
        <p:spPr>
          <a:xfrm>
            <a:off x="2035259" y="2669876"/>
            <a:ext cx="6372551" cy="904438"/>
          </a:xfrm>
          <a:custGeom>
            <a:avLst/>
            <a:gdLst>
              <a:gd name="connsiteX0" fmla="*/ 0 w 5195574"/>
              <a:gd name="connsiteY0" fmla="*/ 0 h 737393"/>
              <a:gd name="connsiteX1" fmla="*/ 5195574 w 5195574"/>
              <a:gd name="connsiteY1" fmla="*/ 0 h 737393"/>
              <a:gd name="connsiteX2" fmla="*/ 5195574 w 5195574"/>
              <a:gd name="connsiteY2" fmla="*/ 737393 h 737393"/>
              <a:gd name="connsiteX3" fmla="*/ 0 w 5195574"/>
              <a:gd name="connsiteY3" fmla="*/ 737393 h 737393"/>
              <a:gd name="connsiteX4" fmla="*/ 0 w 5195574"/>
              <a:gd name="connsiteY4" fmla="*/ 0 h 73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5574" h="737393">
                <a:moveTo>
                  <a:pt x="0" y="0"/>
                </a:moveTo>
                <a:lnTo>
                  <a:pt x="5195574" y="0"/>
                </a:lnTo>
                <a:lnTo>
                  <a:pt x="5195574" y="737393"/>
                </a:lnTo>
                <a:lnTo>
                  <a:pt x="0" y="7373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marR="0" lvl="0" indent="0" algn="l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KTypeMedium"/>
                <a:ea typeface="+mn-ea"/>
                <a:cs typeface="+mn-cs"/>
              </a:rPr>
              <a:t>Hot Positions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52" name="Straight Connector 51"/>
          <p:cNvSpPr/>
          <p:nvPr/>
        </p:nvSpPr>
        <p:spPr>
          <a:xfrm>
            <a:off x="683568" y="3620509"/>
            <a:ext cx="7738648" cy="0"/>
          </a:xfrm>
          <a:prstGeom prst="line">
            <a:avLst/>
          </a:prstGeom>
          <a:solidFill>
            <a:srgbClr val="003361">
              <a:hueOff val="0"/>
              <a:satOff val="0"/>
              <a:lumOff val="0"/>
              <a:alphaOff val="0"/>
            </a:srgbClr>
          </a:solidFill>
          <a:ln w="28575" cap="flat" cmpd="sng" algn="ctr">
            <a:solidFill>
              <a:schemeClr val="accent5"/>
            </a:solidFill>
            <a:prstDash val="solid"/>
          </a:ln>
          <a:effectLst/>
        </p:spPr>
      </p:sp>
      <p:sp>
        <p:nvSpPr>
          <p:cNvPr id="53" name="Freeform 52"/>
          <p:cNvSpPr/>
          <p:nvPr/>
        </p:nvSpPr>
        <p:spPr>
          <a:xfrm>
            <a:off x="683568" y="3620509"/>
            <a:ext cx="1623580" cy="995854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2035259" y="3665732"/>
            <a:ext cx="6372551" cy="904438"/>
          </a:xfrm>
          <a:custGeom>
            <a:avLst/>
            <a:gdLst>
              <a:gd name="connsiteX0" fmla="*/ 0 w 5195574"/>
              <a:gd name="connsiteY0" fmla="*/ 0 h 737393"/>
              <a:gd name="connsiteX1" fmla="*/ 5195574 w 5195574"/>
              <a:gd name="connsiteY1" fmla="*/ 0 h 737393"/>
              <a:gd name="connsiteX2" fmla="*/ 5195574 w 5195574"/>
              <a:gd name="connsiteY2" fmla="*/ 737393 h 737393"/>
              <a:gd name="connsiteX3" fmla="*/ 0 w 5195574"/>
              <a:gd name="connsiteY3" fmla="*/ 737393 h 737393"/>
              <a:gd name="connsiteX4" fmla="*/ 0 w 5195574"/>
              <a:gd name="connsiteY4" fmla="*/ 0 h 73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5574" h="737393">
                <a:moveTo>
                  <a:pt x="0" y="0"/>
                </a:moveTo>
                <a:lnTo>
                  <a:pt x="5195574" y="0"/>
                </a:lnTo>
                <a:lnTo>
                  <a:pt x="5195574" y="737393"/>
                </a:lnTo>
                <a:lnTo>
                  <a:pt x="0" y="7373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marR="0" lvl="0" indent="0" algn="l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18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4800" y="284965"/>
            <a:ext cx="8640000" cy="338554"/>
          </a:xfrm>
        </p:spPr>
        <p:txBody>
          <a:bodyPr/>
          <a:lstStyle/>
          <a:p>
            <a:r>
              <a:rPr lang="en-US" altLang="zh-CN" dirty="0" smtClean="0"/>
              <a:t>PCHZ Hot Positions and </a:t>
            </a:r>
            <a:r>
              <a:rPr lang="en-US" altLang="zh-CN" dirty="0" err="1"/>
              <a:t>R</a:t>
            </a:r>
            <a:r>
              <a:rPr lang="en-US" altLang="zh-CN" dirty="0" err="1" smtClean="0"/>
              <a:t>equirements_Intern</a:t>
            </a:r>
            <a:endParaRPr lang="en-US" dirty="0"/>
          </a:p>
        </p:txBody>
      </p:sp>
      <p:sp>
        <p:nvSpPr>
          <p:cNvPr id="47" name="Freeform 46"/>
          <p:cNvSpPr/>
          <p:nvPr/>
        </p:nvSpPr>
        <p:spPr>
          <a:xfrm>
            <a:off x="-46073" y="3761047"/>
            <a:ext cx="4162663" cy="3581400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chemeClr val="accent5"/>
                </a:solidFill>
                <a:latin typeface="TKTypeMedium"/>
              </a:rPr>
              <a:t>3</a:t>
            </a:r>
            <a:r>
              <a:rPr lang="en-US" altLang="zh-CN" dirty="0" smtClean="0">
                <a:solidFill>
                  <a:schemeClr val="accent5"/>
                </a:solidFill>
                <a:latin typeface="TKTypeMedium"/>
              </a:rPr>
              <a:t>.Finance Intern </a:t>
            </a:r>
            <a:r>
              <a:rPr lang="zh-CN" altLang="en-US" dirty="0" smtClean="0">
                <a:solidFill>
                  <a:schemeClr val="accent5"/>
                </a:solidFill>
                <a:latin typeface="TKTypeMedium"/>
              </a:rPr>
              <a:t>财务实习生</a:t>
            </a:r>
            <a:endParaRPr lang="en-US" altLang="zh-CN" dirty="0" smtClean="0">
              <a:solidFill>
                <a:schemeClr val="accent5"/>
              </a:solidFill>
              <a:latin typeface="TKTypeMedium"/>
            </a:endParaRPr>
          </a:p>
          <a:p>
            <a:r>
              <a:rPr lang="en-US" sz="1200" dirty="0"/>
              <a:t>Main responsibility </a:t>
            </a:r>
          </a:p>
          <a:p>
            <a:r>
              <a:rPr lang="en-US" sz="1200" dirty="0"/>
              <a:t>1. Sort out the voucher monthly</a:t>
            </a:r>
          </a:p>
          <a:p>
            <a:r>
              <a:rPr lang="en-US" sz="1200" dirty="0"/>
              <a:t>2. Submit some files to tax bureau </a:t>
            </a:r>
          </a:p>
          <a:p>
            <a:r>
              <a:rPr lang="en-US" sz="1200" dirty="0"/>
              <a:t>3. Submit some document to bank</a:t>
            </a:r>
          </a:p>
          <a:p>
            <a:r>
              <a:rPr lang="en-US" sz="1200" dirty="0"/>
              <a:t>4. Support some accounts payable work , </a:t>
            </a:r>
            <a:endParaRPr lang="en-US" sz="1200" dirty="0" smtClean="0"/>
          </a:p>
          <a:p>
            <a:r>
              <a:rPr lang="en-US" sz="1200" dirty="0" smtClean="0"/>
              <a:t>including</a:t>
            </a:r>
            <a:r>
              <a:rPr lang="en-US" sz="1200" dirty="0"/>
              <a:t> sort out invoice , copy for payment .</a:t>
            </a:r>
          </a:p>
          <a:p>
            <a:r>
              <a:rPr lang="en-US" sz="1200" dirty="0"/>
              <a:t>5. Verify VAT invoice and prepare list </a:t>
            </a:r>
          </a:p>
          <a:p>
            <a:r>
              <a:rPr lang="en-US" sz="1200" dirty="0"/>
              <a:t>6. Assist accountant to check VAT invoice balance </a:t>
            </a:r>
          </a:p>
          <a:p>
            <a:r>
              <a:rPr lang="en-US" sz="1200" dirty="0"/>
              <a:t>7. Customs basic information record in tax system </a:t>
            </a:r>
          </a:p>
          <a:p>
            <a:r>
              <a:rPr lang="en-US" sz="1200" dirty="0"/>
              <a:t>8. Support to issue VAT invoice to customer </a:t>
            </a:r>
          </a:p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035259" y="1674022"/>
            <a:ext cx="6372551" cy="904438"/>
          </a:xfrm>
          <a:custGeom>
            <a:avLst/>
            <a:gdLst>
              <a:gd name="connsiteX0" fmla="*/ 0 w 5195574"/>
              <a:gd name="connsiteY0" fmla="*/ 0 h 737393"/>
              <a:gd name="connsiteX1" fmla="*/ 5195574 w 5195574"/>
              <a:gd name="connsiteY1" fmla="*/ 0 h 737393"/>
              <a:gd name="connsiteX2" fmla="*/ 5195574 w 5195574"/>
              <a:gd name="connsiteY2" fmla="*/ 737393 h 737393"/>
              <a:gd name="connsiteX3" fmla="*/ 0 w 5195574"/>
              <a:gd name="connsiteY3" fmla="*/ 737393 h 737393"/>
              <a:gd name="connsiteX4" fmla="*/ 0 w 5195574"/>
              <a:gd name="connsiteY4" fmla="*/ 0 h 73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5574" h="737393">
                <a:moveTo>
                  <a:pt x="0" y="0"/>
                </a:moveTo>
                <a:lnTo>
                  <a:pt x="5195574" y="0"/>
                </a:lnTo>
                <a:lnTo>
                  <a:pt x="5195574" y="737393"/>
                </a:lnTo>
                <a:lnTo>
                  <a:pt x="0" y="73739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marR="0" lvl="0" indent="0" algn="l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649940" y="3413870"/>
            <a:ext cx="1623580" cy="995854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8742" y="914376"/>
            <a:ext cx="3953034" cy="2706109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solidFill>
                  <a:schemeClr val="accent5"/>
                </a:solidFill>
                <a:latin typeface="TKTypeMedium"/>
              </a:rPr>
              <a:t>1.HR Intern </a:t>
            </a:r>
            <a:r>
              <a:rPr lang="zh-CN" altLang="en-US" dirty="0" smtClean="0">
                <a:solidFill>
                  <a:schemeClr val="accent5"/>
                </a:solidFill>
                <a:latin typeface="TKTypeMedium"/>
              </a:rPr>
              <a:t>人力资源实习生</a:t>
            </a:r>
            <a:endParaRPr lang="en-US" altLang="zh-CN" dirty="0" smtClean="0">
              <a:solidFill>
                <a:schemeClr val="accent5"/>
              </a:solidFill>
              <a:latin typeface="TKTypeMedium"/>
            </a:endParaRPr>
          </a:p>
          <a:p>
            <a:r>
              <a:rPr lang="en-US" sz="1200" dirty="0"/>
              <a:t>Main responsibility </a:t>
            </a:r>
          </a:p>
          <a:p>
            <a:r>
              <a:rPr lang="en-US" sz="1200" dirty="0" smtClean="0"/>
              <a:t>1.deal </a:t>
            </a:r>
            <a:r>
              <a:rPr lang="en-US" sz="1200" dirty="0"/>
              <a:t>with new hires, employee information input;</a:t>
            </a:r>
          </a:p>
          <a:p>
            <a:r>
              <a:rPr lang="en-US" sz="1200" dirty="0" smtClean="0"/>
              <a:t>2.auxiliary </a:t>
            </a:r>
            <a:r>
              <a:rPr lang="en-US" sz="1200" dirty="0"/>
              <a:t>attendance management;</a:t>
            </a:r>
          </a:p>
          <a:p>
            <a:r>
              <a:rPr lang="en-US" sz="1200" dirty="0" smtClean="0"/>
              <a:t>3. help </a:t>
            </a:r>
            <a:r>
              <a:rPr lang="en-US" sz="1200" dirty="0"/>
              <a:t>foreign personnel related issues;</a:t>
            </a:r>
          </a:p>
          <a:p>
            <a:r>
              <a:rPr lang="en-US" sz="1200" dirty="0" smtClean="0"/>
              <a:t>4. visitors </a:t>
            </a:r>
            <a:r>
              <a:rPr lang="en-US" sz="1200" dirty="0"/>
              <a:t>reception</a:t>
            </a:r>
            <a:r>
              <a:rPr lang="en-US" sz="1200" dirty="0" smtClean="0"/>
              <a:t>;</a:t>
            </a:r>
            <a:endParaRPr lang="en-US" sz="1200" dirty="0"/>
          </a:p>
          <a:p>
            <a:r>
              <a:rPr lang="en-US" sz="1200" dirty="0" smtClean="0"/>
              <a:t>5. WeChat </a:t>
            </a:r>
            <a:r>
              <a:rPr lang="en-US" sz="1200" dirty="0"/>
              <a:t>platform maintenance and periodical publishing company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5993289" y="1469825"/>
            <a:ext cx="2819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1. </a:t>
            </a:r>
            <a:r>
              <a:rPr lang="en-US" altLang="zh-CN" sz="1200" dirty="0"/>
              <a:t>F</a:t>
            </a:r>
            <a:r>
              <a:rPr lang="en-US" sz="1200" dirty="0" smtClean="0"/>
              <a:t>ull-time </a:t>
            </a:r>
            <a:r>
              <a:rPr lang="en-US" sz="1200" dirty="0"/>
              <a:t>university bachelor or master degree graduates in 2021, intern at least 3-4 days a </a:t>
            </a:r>
            <a:r>
              <a:rPr lang="en-US" sz="1200" dirty="0" smtClean="0"/>
              <a:t>week</a:t>
            </a:r>
          </a:p>
          <a:p>
            <a:endParaRPr lang="en-US" sz="1200" dirty="0"/>
          </a:p>
          <a:p>
            <a:r>
              <a:rPr lang="en-US" sz="1200" dirty="0" smtClean="0"/>
              <a:t>2. </a:t>
            </a:r>
            <a:r>
              <a:rPr lang="en-US" sz="1200" dirty="0"/>
              <a:t>Good English speaking, reading and </a:t>
            </a:r>
            <a:r>
              <a:rPr lang="en-US" sz="1200" dirty="0" smtClean="0"/>
              <a:t>writing</a:t>
            </a:r>
          </a:p>
          <a:p>
            <a:endParaRPr lang="en-US" sz="1200" dirty="0"/>
          </a:p>
          <a:p>
            <a:r>
              <a:rPr lang="en-US" altLang="zh-CN" sz="1200" dirty="0" smtClean="0"/>
              <a:t>3</a:t>
            </a:r>
            <a:r>
              <a:rPr lang="en-US" sz="1200" dirty="0" smtClean="0"/>
              <a:t>. </a:t>
            </a:r>
            <a:r>
              <a:rPr lang="en-US" sz="1200" dirty="0"/>
              <a:t>Able to skillfully use Word, Excel, PowerPoint and other office </a:t>
            </a:r>
            <a:r>
              <a:rPr lang="en-US" sz="1200" dirty="0" smtClean="0"/>
              <a:t>software</a:t>
            </a:r>
          </a:p>
          <a:p>
            <a:endParaRPr lang="en-US" sz="1200" dirty="0"/>
          </a:p>
          <a:p>
            <a:r>
              <a:rPr lang="en-US" altLang="zh-CN" sz="1200" dirty="0" smtClean="0"/>
              <a:t>4</a:t>
            </a:r>
            <a:r>
              <a:rPr lang="en-US" sz="1200" dirty="0" smtClean="0"/>
              <a:t>. </a:t>
            </a:r>
            <a:r>
              <a:rPr lang="en-US" sz="1200" dirty="0"/>
              <a:t>Good communication skills, interpersonal skills and ability to solve </a:t>
            </a:r>
            <a:r>
              <a:rPr lang="en-US" sz="1200" dirty="0" smtClean="0"/>
              <a:t>problems</a:t>
            </a:r>
          </a:p>
          <a:p>
            <a:endParaRPr lang="en-US" sz="1200" dirty="0"/>
          </a:p>
          <a:p>
            <a:r>
              <a:rPr lang="en-US" altLang="zh-CN" sz="1200" dirty="0" smtClean="0"/>
              <a:t>5</a:t>
            </a:r>
            <a:r>
              <a:rPr lang="en-US" sz="1200" dirty="0" smtClean="0"/>
              <a:t>. </a:t>
            </a:r>
            <a:r>
              <a:rPr lang="en-US" sz="1200" dirty="0"/>
              <a:t>Have good team spirit, willing to share</a:t>
            </a:r>
          </a:p>
          <a:p>
            <a:r>
              <a:rPr lang="en-US" altLang="zh-CN" sz="1200" dirty="0" smtClean="0"/>
              <a:t>6</a:t>
            </a:r>
            <a:r>
              <a:rPr lang="en-US" sz="1200" dirty="0" smtClean="0"/>
              <a:t>. </a:t>
            </a:r>
            <a:r>
              <a:rPr lang="en-US" sz="1200" dirty="0"/>
              <a:t>Self-motivation, the good faith integrity, character, cheerful, easy to get along with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0" y="2456570"/>
            <a:ext cx="3484274" cy="2107028"/>
          </a:xfrm>
          <a:custGeom>
            <a:avLst/>
            <a:gdLst>
              <a:gd name="connsiteX0" fmla="*/ 0 w 1323713"/>
              <a:gd name="connsiteY0" fmla="*/ 0 h 811925"/>
              <a:gd name="connsiteX1" fmla="*/ 1323713 w 1323713"/>
              <a:gd name="connsiteY1" fmla="*/ 0 h 811925"/>
              <a:gd name="connsiteX2" fmla="*/ 1323713 w 1323713"/>
              <a:gd name="connsiteY2" fmla="*/ 811925 h 811925"/>
              <a:gd name="connsiteX3" fmla="*/ 0 w 1323713"/>
              <a:gd name="connsiteY3" fmla="*/ 811925 h 811925"/>
              <a:gd name="connsiteX4" fmla="*/ 0 w 1323713"/>
              <a:gd name="connsiteY4" fmla="*/ 0 h 8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713" h="811925">
                <a:moveTo>
                  <a:pt x="0" y="0"/>
                </a:moveTo>
                <a:lnTo>
                  <a:pt x="1323713" y="0"/>
                </a:lnTo>
                <a:lnTo>
                  <a:pt x="1323713" y="811925"/>
                </a:lnTo>
                <a:lnTo>
                  <a:pt x="0" y="8119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548640" tIns="152400" rIns="152400" bIns="152400" numCol="1" spcCol="1270" anchor="ctr" anchorCtr="0">
            <a:noAutofit/>
          </a:bodyPr>
          <a:lstStyle/>
          <a:p>
            <a:pPr marL="0" marR="0" lvl="0" indent="0" algn="l" defTabSz="1778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solidFill>
                  <a:schemeClr val="accent5"/>
                </a:solidFill>
                <a:latin typeface="TKTypeMedium"/>
              </a:rPr>
              <a:t>2.Production Planner</a:t>
            </a:r>
            <a:r>
              <a:rPr lang="zh-CN" altLang="en-US" dirty="0">
                <a:solidFill>
                  <a:schemeClr val="accent5"/>
                </a:solidFill>
                <a:latin typeface="TKTypeMedium"/>
              </a:rPr>
              <a:t>生产</a:t>
            </a:r>
            <a:r>
              <a:rPr lang="zh-CN" altLang="en-US" dirty="0" smtClean="0">
                <a:solidFill>
                  <a:schemeClr val="accent5"/>
                </a:solidFill>
                <a:latin typeface="TKTypeMedium"/>
              </a:rPr>
              <a:t>实习生</a:t>
            </a:r>
            <a:endParaRPr lang="en-US" altLang="zh-CN" dirty="0" smtClean="0">
              <a:solidFill>
                <a:schemeClr val="accent5"/>
              </a:solidFill>
              <a:latin typeface="TKTypeMedium"/>
            </a:endParaRPr>
          </a:p>
          <a:p>
            <a:r>
              <a:rPr lang="en-US" sz="1200" dirty="0"/>
              <a:t>Main responsibility </a:t>
            </a:r>
          </a:p>
          <a:p>
            <a:r>
              <a:rPr lang="en-US" sz="1200" dirty="0"/>
              <a:t>1. tracking </a:t>
            </a:r>
            <a:r>
              <a:rPr lang="en-US" sz="1200" dirty="0" err="1"/>
              <a:t>consignement</a:t>
            </a:r>
            <a:r>
              <a:rPr lang="en-US" sz="1200" dirty="0"/>
              <a:t> stock</a:t>
            </a:r>
          </a:p>
          <a:p>
            <a:r>
              <a:rPr lang="en-US" sz="1200" dirty="0"/>
              <a:t>2. tracking change management execution</a:t>
            </a:r>
          </a:p>
          <a:p>
            <a:r>
              <a:rPr lang="en-US" sz="1200" dirty="0"/>
              <a:t>3. tracking the record from </a:t>
            </a:r>
            <a:r>
              <a:rPr lang="en-US" sz="1200" dirty="0" err="1"/>
              <a:t>shopfloor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KTypeMedium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172200" y="567379"/>
            <a:ext cx="17526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en-US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6421454" y="646130"/>
            <a:ext cx="2164081" cy="2492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equirements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  <a:endParaRPr lang="en-US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838200" y="614221"/>
            <a:ext cx="1752600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en-US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087454" y="692972"/>
            <a:ext cx="2164081" cy="2492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altLang="zh-CN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6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J4000098\Desktop\thyssenkrupp_p_15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4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328629"/>
            <a:ext cx="4572000" cy="20867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chemeClr val="bg1"/>
                </a:solidFill>
                <a:latin typeface="TKTypeBold" pitchFamily="34" charset="0"/>
              </a:rPr>
              <a:t>Thank You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600" dirty="0" err="1">
                <a:solidFill>
                  <a:schemeClr val="bg1"/>
                </a:solidFill>
                <a:latin typeface="TKTypeBold" pitchFamily="34" charset="0"/>
              </a:rPr>
              <a:t>V</a:t>
            </a:r>
            <a:r>
              <a:rPr lang="en-US" altLang="zh-CN" sz="3600" dirty="0" err="1">
                <a:solidFill>
                  <a:schemeClr val="bg1"/>
                </a:solidFill>
                <a:latin typeface="TKTypeBold" pitchFamily="34" charset="0"/>
                <a:ea typeface="宋体"/>
              </a:rPr>
              <a:t>ie</a:t>
            </a:r>
            <a:r>
              <a:rPr lang="en-US" sz="3600" dirty="0" err="1">
                <a:solidFill>
                  <a:schemeClr val="bg1"/>
                </a:solidFill>
                <a:latin typeface="TKTypeBold" pitchFamily="34" charset="0"/>
              </a:rPr>
              <a:t>len</a:t>
            </a:r>
            <a:r>
              <a:rPr lang="en-US" sz="3600" dirty="0">
                <a:solidFill>
                  <a:schemeClr val="bg1"/>
                </a:solidFill>
                <a:latin typeface="TKTypeBold" pitchFamily="34" charset="0"/>
              </a:rPr>
              <a:t> Dank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 谢</a:t>
            </a:r>
            <a:endParaRPr 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3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5097463" y="820738"/>
            <a:ext cx="3792537" cy="32385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de-DE" altLang="en-US" smtClean="0">
              <a:ea typeface="宋体" pitchFamily="2" charset="-122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90513" y="820738"/>
            <a:ext cx="4641850" cy="32385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de-DE" altLang="en-US" smtClean="0">
              <a:ea typeface="宋体" pitchFamily="2" charset="-122"/>
            </a:endParaRPr>
          </a:p>
        </p:txBody>
      </p:sp>
      <p:sp>
        <p:nvSpPr>
          <p:cNvPr id="3078" name="TextBox 2"/>
          <p:cNvSpPr txBox="1">
            <a:spLocks noChangeArrowheads="1"/>
          </p:cNvSpPr>
          <p:nvPr/>
        </p:nvSpPr>
        <p:spPr bwMode="auto">
          <a:xfrm>
            <a:off x="375895" y="858713"/>
            <a:ext cx="4556468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altLang="zh-CN" sz="1200" b="1" dirty="0" smtClean="0">
                <a:ea typeface="宋体" pitchFamily="2" charset="-122"/>
              </a:rPr>
              <a:t>General Information:</a:t>
            </a:r>
            <a:endParaRPr lang="en-US" altLang="zh-CN" sz="1200" b="1" dirty="0">
              <a:ea typeface="宋体" pitchFamily="2" charset="-122"/>
            </a:endParaRPr>
          </a:p>
          <a:p>
            <a:pPr algn="l" eaLnBrk="1" hangingPunct="1"/>
            <a:endParaRPr lang="en-US" altLang="zh-CN" sz="500" b="1" dirty="0">
              <a:ea typeface="宋体" pitchFamily="2" charset="-122"/>
            </a:endParaRPr>
          </a:p>
          <a:p>
            <a:pPr marL="171450" indent="-171450" algn="l" eaLnBrk="1" hangingPunct="1">
              <a:buFont typeface="Arial" pitchFamily="34" charset="0"/>
              <a:buChar char="•"/>
            </a:pPr>
            <a:r>
              <a:rPr lang="en-US" altLang="zh-CN" sz="1200" dirty="0" smtClean="0">
                <a:ea typeface="宋体" pitchFamily="2" charset="-122"/>
              </a:rPr>
              <a:t>100% wholly owned</a:t>
            </a:r>
          </a:p>
          <a:p>
            <a:pPr marL="171450" indent="-171450" algn="l" eaLnBrk="1" hangingPunct="1">
              <a:buFont typeface="Arial" pitchFamily="34" charset="0"/>
              <a:buChar char="•"/>
            </a:pPr>
            <a:r>
              <a:rPr lang="en-US" altLang="zh-CN" sz="1200" dirty="0" smtClean="0">
                <a:ea typeface="宋体" pitchFamily="2" charset="-122"/>
              </a:rPr>
              <a:t>Production unit </a:t>
            </a:r>
            <a:r>
              <a:rPr lang="en-US" altLang="zh-CN" sz="1200" dirty="0">
                <a:ea typeface="宋体" pitchFamily="2" charset="-122"/>
              </a:rPr>
              <a:t>for </a:t>
            </a:r>
            <a:r>
              <a:rPr lang="en-US" altLang="zh-CN" sz="1200" dirty="0" err="1" smtClean="0">
                <a:ea typeface="宋体" pitchFamily="2" charset="-122"/>
              </a:rPr>
              <a:t>ColPas</a:t>
            </a:r>
            <a:r>
              <a:rPr lang="en-US" altLang="zh-CN" sz="1200" dirty="0" smtClean="0">
                <a:ea typeface="宋体" pitchFamily="2" charset="-122"/>
              </a:rPr>
              <a:t>, R-EPS, Dual Pinion and Cold Forging</a:t>
            </a:r>
          </a:p>
          <a:p>
            <a:pPr marL="171450" indent="-171450" algn="l" eaLnBrk="1" hangingPunct="1">
              <a:buFont typeface="Arial" pitchFamily="34" charset="0"/>
              <a:buChar char="•"/>
            </a:pPr>
            <a:r>
              <a:rPr lang="en-US" altLang="zh-CN" sz="1200" dirty="0" smtClean="0">
                <a:ea typeface="宋体" pitchFamily="2" charset="-122"/>
              </a:rPr>
              <a:t>SOP EPS  in January 2016 (SOP Lines and Team in 2014 at TK-PS)</a:t>
            </a:r>
          </a:p>
          <a:p>
            <a:pPr marL="171450" indent="-171450" algn="l" eaLnBrk="1" hangingPunct="1">
              <a:buFont typeface="Arial" pitchFamily="34" charset="0"/>
              <a:buChar char="•"/>
            </a:pPr>
            <a:r>
              <a:rPr lang="en-US" altLang="zh-CN" sz="1200" dirty="0" smtClean="0">
                <a:ea typeface="宋体" pitchFamily="2" charset="-122"/>
              </a:rPr>
              <a:t>SOP Cold Forging in December 2017</a:t>
            </a:r>
          </a:p>
          <a:p>
            <a:pPr algn="l" eaLnBrk="1" hangingPunct="1"/>
            <a:r>
              <a:rPr lang="en-US" altLang="zh-CN" sz="1200" dirty="0" smtClean="0">
                <a:ea typeface="宋体" pitchFamily="2" charset="-122"/>
              </a:rPr>
              <a:t> </a:t>
            </a:r>
            <a:endParaRPr lang="en-US" altLang="zh-CN" sz="1200" dirty="0">
              <a:ea typeface="宋体" pitchFamily="2" charset="-122"/>
            </a:endParaRPr>
          </a:p>
          <a:p>
            <a:pPr algn="l" eaLnBrk="1" hangingPunct="1"/>
            <a:r>
              <a:rPr lang="en-US" altLang="zh-CN" sz="1200" b="1" dirty="0" smtClean="0">
                <a:ea typeface="宋体" pitchFamily="2" charset="-122"/>
              </a:rPr>
              <a:t>Projects:</a:t>
            </a:r>
            <a:endParaRPr lang="en-US" altLang="zh-CN" sz="1200" b="1" dirty="0">
              <a:ea typeface="宋体" pitchFamily="2" charset="-122"/>
            </a:endParaRPr>
          </a:p>
          <a:p>
            <a:pPr algn="l" eaLnBrk="1" hangingPunct="1"/>
            <a:endParaRPr lang="en-US" altLang="zh-CN" sz="500" b="1" dirty="0">
              <a:ea typeface="宋体" pitchFamily="2" charset="-122"/>
            </a:endParaRPr>
          </a:p>
          <a:p>
            <a:pPr algn="l" eaLnBrk="1" hangingPunct="1">
              <a:buFont typeface="Arial" pitchFamily="34" charset="0"/>
              <a:buChar char="•"/>
            </a:pP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R-EPS : Daimler MRA C-Class (China and US) and E-Class (China)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Dual-Pinion EPS : Volvo </a:t>
            </a:r>
            <a:r>
              <a:rPr lang="en-US" altLang="zh-CN" sz="1200" dirty="0" err="1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Geely</a:t>
            </a: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(CMA)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sz="1200" dirty="0" err="1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Colpas</a:t>
            </a: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Servo Unit: SGMW (GP50), FAW (A-Platform and R020) and BAIC (C51E and B020)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sz="1200" dirty="0" err="1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Colpas</a:t>
            </a: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System : Renault-Nissan CMFB-CMFCD, Ford C2, GAC, </a:t>
            </a:r>
            <a:r>
              <a:rPr lang="en-US" altLang="zh-CN" sz="1200" dirty="0" err="1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Geely</a:t>
            </a:r>
            <a:endParaRPr lang="en-US" altLang="zh-CN" sz="1200" dirty="0" smtClean="0">
              <a:solidFill>
                <a:srgbClr val="000000"/>
              </a:solidFill>
              <a:ea typeface="宋体" pitchFamily="2" charset="-122"/>
              <a:sym typeface="Wingdings" pitchFamily="2" charset="2"/>
            </a:endParaRPr>
          </a:p>
          <a:p>
            <a:pPr algn="l" eaLnBrk="1" hangingPunct="1">
              <a:buFont typeface="Arial" pitchFamily="34" charset="0"/>
              <a:buChar char="•"/>
            </a:pP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Cold Forging : Output Shaft and Yoke (internal) and GKN </a:t>
            </a:r>
            <a:r>
              <a:rPr lang="en-US" altLang="zh-CN" sz="1200" dirty="0" err="1" smtClean="0">
                <a:solidFill>
                  <a:srgbClr val="000000"/>
                </a:solidFill>
                <a:ea typeface="宋体" pitchFamily="2" charset="-122"/>
                <a:sym typeface="Wingdings" pitchFamily="2" charset="2"/>
              </a:rPr>
              <a:t>Trispher</a:t>
            </a:r>
            <a:endParaRPr lang="en-US" altLang="zh-CN" sz="1200" dirty="0">
              <a:ea typeface="宋体" pitchFamily="2" charset="-122"/>
            </a:endParaRPr>
          </a:p>
        </p:txBody>
      </p:sp>
      <p:sp>
        <p:nvSpPr>
          <p:cNvPr id="3081" name="TextBox 15"/>
          <p:cNvSpPr txBox="1">
            <a:spLocks noChangeArrowheads="1"/>
          </p:cNvSpPr>
          <p:nvPr/>
        </p:nvSpPr>
        <p:spPr bwMode="auto">
          <a:xfrm>
            <a:off x="5145508" y="3040063"/>
            <a:ext cx="3683412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altLang="zh-CN" sz="1200" b="1" dirty="0">
                <a:ea typeface="宋体" pitchFamily="2" charset="-122"/>
              </a:rPr>
              <a:t>Key Information new plant in China:</a:t>
            </a:r>
          </a:p>
          <a:p>
            <a:pPr algn="l" eaLnBrk="1" hangingPunct="1"/>
            <a:endParaRPr lang="en-US" altLang="zh-CN" sz="500" b="1" dirty="0">
              <a:ea typeface="宋体" pitchFamily="2" charset="-122"/>
            </a:endParaRPr>
          </a:p>
          <a:p>
            <a:pPr algn="l" eaLnBrk="1" hangingPunct="1"/>
            <a:r>
              <a:rPr lang="en-US" altLang="zh-CN" sz="1200" dirty="0">
                <a:ea typeface="宋体" pitchFamily="2" charset="-122"/>
              </a:rPr>
              <a:t>Name: 	</a:t>
            </a:r>
            <a:r>
              <a:rPr lang="en-US" altLang="zh-CN" sz="1200" dirty="0" err="1" smtClean="0">
                <a:ea typeface="宋体" pitchFamily="2" charset="-122"/>
              </a:rPr>
              <a:t>thyssenkrupp</a:t>
            </a:r>
            <a:r>
              <a:rPr lang="en-US" altLang="zh-CN" sz="1200" dirty="0" smtClean="0">
                <a:ea typeface="宋体" pitchFamily="2" charset="-122"/>
              </a:rPr>
              <a:t> Steering Changzhou </a:t>
            </a:r>
            <a:r>
              <a:rPr lang="en-US" altLang="zh-CN" sz="1200" dirty="0">
                <a:ea typeface="宋体" pitchFamily="2" charset="-122"/>
              </a:rPr>
              <a:t>(</a:t>
            </a:r>
            <a:r>
              <a:rPr lang="en-US" altLang="zh-CN" sz="1200" dirty="0" smtClean="0">
                <a:ea typeface="宋体" pitchFamily="2" charset="-122"/>
              </a:rPr>
              <a:t>PCHZ)</a:t>
            </a:r>
            <a:endParaRPr lang="en-US" altLang="zh-CN" sz="1200" dirty="0">
              <a:ea typeface="宋体" pitchFamily="2" charset="-122"/>
            </a:endParaRPr>
          </a:p>
          <a:p>
            <a:pPr algn="l" eaLnBrk="1" hangingPunct="1"/>
            <a:r>
              <a:rPr lang="en-US" altLang="zh-CN" sz="1200" dirty="0">
                <a:ea typeface="宋体" pitchFamily="2" charset="-122"/>
              </a:rPr>
              <a:t>Production:	     </a:t>
            </a:r>
            <a:r>
              <a:rPr lang="en-US" altLang="zh-CN" sz="1200" dirty="0" smtClean="0">
                <a:ea typeface="宋体" pitchFamily="2" charset="-122"/>
              </a:rPr>
              <a:t>40’000m² (Phase 1 EPS + Phase 1 CF)</a:t>
            </a:r>
            <a:endParaRPr lang="en-US" altLang="zh-CN" sz="1200" dirty="0">
              <a:ea typeface="宋体" pitchFamily="2" charset="-122"/>
            </a:endParaRPr>
          </a:p>
          <a:p>
            <a:pPr algn="l" eaLnBrk="1" hangingPunct="1"/>
            <a:r>
              <a:rPr lang="en-US" altLang="zh-CN" sz="1200" dirty="0">
                <a:ea typeface="宋体" pitchFamily="2" charset="-122"/>
              </a:rPr>
              <a:t>Total Site: 	     </a:t>
            </a:r>
            <a:r>
              <a:rPr lang="en-US" altLang="zh-CN" sz="1200" dirty="0" smtClean="0">
                <a:ea typeface="宋体" pitchFamily="2" charset="-122"/>
              </a:rPr>
              <a:t>120’000m²</a:t>
            </a:r>
            <a:endParaRPr lang="en-US" altLang="zh-CN" sz="1200" dirty="0">
              <a:ea typeface="宋体" pitchFamily="2" charset="-122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52000" y="259200"/>
            <a:ext cx="8640000" cy="3385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kern="1200">
                <a:solidFill>
                  <a:schemeClr val="accent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Company profile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5733256"/>
            <a:ext cx="8280400" cy="3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FFFFFF"/>
                </a:solidFill>
              </a:rPr>
              <a:t>EPS Technologies and Cold Forging based in one location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1" name="Rectangle 3"/>
          <p:cNvSpPr/>
          <p:nvPr/>
        </p:nvSpPr>
        <p:spPr bwMode="auto">
          <a:xfrm>
            <a:off x="276225" y="4217988"/>
            <a:ext cx="8607425" cy="142081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de-DE" altLang="en-US" smtClean="0">
              <a:ea typeface="宋体" pitchFamily="2" charset="-122"/>
            </a:endParaRPr>
          </a:p>
        </p:txBody>
      </p:sp>
      <p:sp>
        <p:nvSpPr>
          <p:cNvPr id="22" name="Textfeld 4"/>
          <p:cNvSpPr txBox="1">
            <a:spLocks noChangeArrowheads="1"/>
          </p:cNvSpPr>
          <p:nvPr/>
        </p:nvSpPr>
        <p:spPr bwMode="auto">
          <a:xfrm>
            <a:off x="417513" y="4210050"/>
            <a:ext cx="777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zh-CN" sz="1200" b="1">
                <a:latin typeface="TKTypeMedium" pitchFamily="34" charset="0"/>
              </a:rPr>
              <a:t>Products:</a:t>
            </a:r>
          </a:p>
        </p:txBody>
      </p:sp>
      <p:sp>
        <p:nvSpPr>
          <p:cNvPr id="23" name="Textfeld 13"/>
          <p:cNvSpPr txBox="1"/>
          <p:nvPr/>
        </p:nvSpPr>
        <p:spPr bwMode="auto">
          <a:xfrm>
            <a:off x="6146006" y="4396046"/>
            <a:ext cx="1028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err="1" smtClean="0">
                <a:solidFill>
                  <a:sysClr val="windowText" lastClr="000000"/>
                </a:solidFill>
              </a:rPr>
              <a:t>ColPas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</a:rPr>
              <a:t>Servo unit</a:t>
            </a:r>
          </a:p>
        </p:txBody>
      </p:sp>
      <p:sp>
        <p:nvSpPr>
          <p:cNvPr id="25" name="Textfeld 18"/>
          <p:cNvSpPr txBox="1"/>
          <p:nvPr/>
        </p:nvSpPr>
        <p:spPr bwMode="auto">
          <a:xfrm>
            <a:off x="964407" y="4495800"/>
            <a:ext cx="559593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</a:rPr>
              <a:t>R-EPS</a:t>
            </a:r>
            <a:endParaRPr lang="en-US" sz="1200" kern="0" dirty="0">
              <a:solidFill>
                <a:sysClr val="windowText" lastClr="000000"/>
              </a:solidFill>
            </a:endParaRPr>
          </a:p>
        </p:txBody>
      </p:sp>
      <p:sp>
        <p:nvSpPr>
          <p:cNvPr id="26" name="Textfeld 23"/>
          <p:cNvSpPr txBox="1"/>
          <p:nvPr/>
        </p:nvSpPr>
        <p:spPr bwMode="auto">
          <a:xfrm>
            <a:off x="2667000" y="4503738"/>
            <a:ext cx="1223392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</a:rPr>
              <a:t>Dual-Pinion EPS</a:t>
            </a:r>
            <a:endParaRPr lang="en-US" sz="1200" kern="0" dirty="0">
              <a:solidFill>
                <a:sysClr val="windowText" lastClr="000000"/>
              </a:solidFill>
            </a:endParaRPr>
          </a:p>
        </p:txBody>
      </p:sp>
      <p:pic>
        <p:nvPicPr>
          <p:cNvPr id="27" name="Picture 34" descr="Gesamtdarstellung_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909" y="4700696"/>
            <a:ext cx="641296" cy="5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 descr="C:\Temp\blender-2.71\BlenderFiles\APA_3_neu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847" r="99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225" y="4663375"/>
            <a:ext cx="2005583" cy="447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X:\A1\01_drives\X\10 - Steering\120_EG\RMM\02_Project\01_MBK\ZS_Reporting\140911_BMW_Management\img\DP_LG_4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3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8036" y="4815666"/>
            <a:ext cx="1887335" cy="497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feld 13"/>
          <p:cNvSpPr txBox="1"/>
          <p:nvPr/>
        </p:nvSpPr>
        <p:spPr bwMode="auto">
          <a:xfrm>
            <a:off x="4634649" y="4402931"/>
            <a:ext cx="1028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err="1" smtClean="0">
                <a:solidFill>
                  <a:sysClr val="windowText" lastClr="000000"/>
                </a:solidFill>
              </a:rPr>
              <a:t>ColPas</a:t>
            </a:r>
            <a:r>
              <a:rPr lang="en-US" sz="1200" kern="0" dirty="0" smtClean="0">
                <a:solidFill>
                  <a:sysClr val="windowText" lastClr="000000"/>
                </a:solidFill>
              </a:rPr>
              <a:t> System</a:t>
            </a:r>
            <a:endParaRPr lang="en-US" sz="1200" kern="0" dirty="0">
              <a:solidFill>
                <a:sysClr val="windowText" lastClr="000000"/>
              </a:solidFill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1994" y="4729754"/>
            <a:ext cx="1254011" cy="66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feld 13"/>
          <p:cNvSpPr txBox="1"/>
          <p:nvPr/>
        </p:nvSpPr>
        <p:spPr bwMode="auto">
          <a:xfrm>
            <a:off x="7556530" y="4396046"/>
            <a:ext cx="1028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</a:rPr>
              <a:t>Cold Forging</a:t>
            </a:r>
            <a:endParaRPr lang="en-US" sz="1200" kern="0" dirty="0">
              <a:solidFill>
                <a:sysClr val="windowText" lastClr="000000"/>
              </a:solidFill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93116" flipV="1">
            <a:off x="8029036" y="4701615"/>
            <a:ext cx="438641" cy="393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647630" y="4683437"/>
            <a:ext cx="391462" cy="545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998" y="859507"/>
            <a:ext cx="3701987" cy="203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08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83278" y="2563240"/>
            <a:ext cx="8697912" cy="179388"/>
          </a:xfrm>
          <a:prstGeom prst="rect">
            <a:avLst/>
          </a:prstGeom>
          <a:gradFill rotWithShape="1">
            <a:gsLst>
              <a:gs pos="0">
                <a:srgbClr val="77A1C0"/>
              </a:gs>
              <a:gs pos="50000">
                <a:srgbClr val="447DA8"/>
              </a:gs>
              <a:gs pos="100000">
                <a:srgbClr val="77A1C0"/>
              </a:gs>
            </a:gsLst>
            <a:lin ang="5400000" scaled="1"/>
          </a:gra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noProof="1"/>
          </a:p>
        </p:txBody>
      </p:sp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err="1" smtClean="0"/>
              <a:t>thyssenkrupp</a:t>
            </a:r>
            <a:r>
              <a:rPr lang="en-US" altLang="zh-CN" dirty="0" smtClean="0"/>
              <a:t> </a:t>
            </a:r>
            <a:r>
              <a:rPr lang="en-US" altLang="zh-CN" dirty="0"/>
              <a:t>Steering Changzhou </a:t>
            </a:r>
            <a:r>
              <a:rPr lang="en-US" altLang="zh-CN" dirty="0" smtClean="0"/>
              <a:t>- Timeline</a:t>
            </a:r>
            <a:endParaRPr lang="en-US" altLang="zh-CN" sz="1400" dirty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169863" y="1023510"/>
            <a:ext cx="8697912" cy="179388"/>
          </a:xfrm>
          <a:prstGeom prst="rect">
            <a:avLst/>
          </a:prstGeom>
          <a:gradFill rotWithShape="1">
            <a:gsLst>
              <a:gs pos="0">
                <a:srgbClr val="77A1C0"/>
              </a:gs>
              <a:gs pos="50000">
                <a:srgbClr val="447DA8"/>
              </a:gs>
              <a:gs pos="100000">
                <a:srgbClr val="77A1C0"/>
              </a:gs>
            </a:gsLst>
            <a:lin ang="5400000" scaled="1"/>
          </a:gra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noProof="1"/>
          </a:p>
        </p:txBody>
      </p:sp>
      <p:cxnSp>
        <p:nvCxnSpPr>
          <p:cNvPr id="4100" name="Gerade Verbindung 67"/>
          <p:cNvCxnSpPr>
            <a:cxnSpLocks noChangeShapeType="1"/>
          </p:cNvCxnSpPr>
          <p:nvPr/>
        </p:nvCxnSpPr>
        <p:spPr bwMode="auto">
          <a:xfrm>
            <a:off x="868363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1" name="Gerade Verbindung 68"/>
          <p:cNvCxnSpPr>
            <a:cxnSpLocks noChangeShapeType="1"/>
          </p:cNvCxnSpPr>
          <p:nvPr/>
        </p:nvCxnSpPr>
        <p:spPr bwMode="auto">
          <a:xfrm>
            <a:off x="1544638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2" name="Gerade Verbindung 69"/>
          <p:cNvCxnSpPr>
            <a:cxnSpLocks noChangeShapeType="1"/>
          </p:cNvCxnSpPr>
          <p:nvPr/>
        </p:nvCxnSpPr>
        <p:spPr bwMode="auto">
          <a:xfrm>
            <a:off x="2220913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3" name="Gerade Verbindung 70"/>
          <p:cNvCxnSpPr>
            <a:cxnSpLocks noChangeShapeType="1"/>
          </p:cNvCxnSpPr>
          <p:nvPr/>
        </p:nvCxnSpPr>
        <p:spPr bwMode="auto">
          <a:xfrm>
            <a:off x="2895600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4" name="Gerade Verbindung 71"/>
          <p:cNvCxnSpPr>
            <a:cxnSpLocks noChangeShapeType="1"/>
          </p:cNvCxnSpPr>
          <p:nvPr/>
        </p:nvCxnSpPr>
        <p:spPr bwMode="auto">
          <a:xfrm>
            <a:off x="3571875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5" name="Gerade Verbindung 72"/>
          <p:cNvCxnSpPr>
            <a:cxnSpLocks noChangeShapeType="1"/>
          </p:cNvCxnSpPr>
          <p:nvPr/>
        </p:nvCxnSpPr>
        <p:spPr bwMode="auto">
          <a:xfrm>
            <a:off x="4246563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7" name="Rectangle 15"/>
          <p:cNvSpPr>
            <a:spLocks noChangeArrowheads="1"/>
          </p:cNvSpPr>
          <p:nvPr/>
        </p:nvSpPr>
        <p:spPr bwMode="auto">
          <a:xfrm>
            <a:off x="3675063" y="729823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May</a:t>
            </a:r>
            <a:endParaRPr lang="de-DE" altLang="en-US" sz="1100" noProof="1"/>
          </a:p>
        </p:txBody>
      </p:sp>
      <p:sp>
        <p:nvSpPr>
          <p:cNvPr id="4108" name="Rectangle 15"/>
          <p:cNvSpPr>
            <a:spLocks noChangeArrowheads="1"/>
          </p:cNvSpPr>
          <p:nvPr/>
        </p:nvSpPr>
        <p:spPr bwMode="auto">
          <a:xfrm>
            <a:off x="4984750" y="717123"/>
            <a:ext cx="495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Jul</a:t>
            </a:r>
            <a:endParaRPr lang="de-DE" altLang="en-US" sz="1100" noProof="1"/>
          </a:p>
        </p:txBody>
      </p:sp>
      <p:sp>
        <p:nvSpPr>
          <p:cNvPr id="4109" name="Rectangle 15"/>
          <p:cNvSpPr>
            <a:spLocks noChangeArrowheads="1"/>
          </p:cNvSpPr>
          <p:nvPr/>
        </p:nvSpPr>
        <p:spPr bwMode="auto">
          <a:xfrm>
            <a:off x="5670550" y="723473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Aug</a:t>
            </a:r>
            <a:endParaRPr lang="de-DE" altLang="en-US" sz="1100" noProof="1"/>
          </a:p>
        </p:txBody>
      </p:sp>
      <p:sp>
        <p:nvSpPr>
          <p:cNvPr id="4110" name="Rectangle 15"/>
          <p:cNvSpPr>
            <a:spLocks noChangeArrowheads="1"/>
          </p:cNvSpPr>
          <p:nvPr/>
        </p:nvSpPr>
        <p:spPr bwMode="auto">
          <a:xfrm>
            <a:off x="6391275" y="728235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Sept</a:t>
            </a:r>
            <a:endParaRPr lang="de-DE" altLang="en-US" sz="1100" noProof="1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7031038" y="728235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err="1" smtClean="0"/>
              <a:t>Oct</a:t>
            </a:r>
            <a:endParaRPr lang="de-DE" altLang="en-US" sz="1100" noProof="1"/>
          </a:p>
        </p:txBody>
      </p:sp>
      <p:cxnSp>
        <p:nvCxnSpPr>
          <p:cNvPr id="4112" name="Gerade Verbindung 70"/>
          <p:cNvCxnSpPr>
            <a:cxnSpLocks noChangeShapeType="1"/>
          </p:cNvCxnSpPr>
          <p:nvPr/>
        </p:nvCxnSpPr>
        <p:spPr bwMode="auto">
          <a:xfrm>
            <a:off x="4922838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3" name="Gerade Verbindung 71"/>
          <p:cNvCxnSpPr>
            <a:cxnSpLocks noChangeShapeType="1"/>
          </p:cNvCxnSpPr>
          <p:nvPr/>
        </p:nvCxnSpPr>
        <p:spPr bwMode="auto">
          <a:xfrm>
            <a:off x="5599113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4" name="Gerade Verbindung 72"/>
          <p:cNvCxnSpPr>
            <a:cxnSpLocks noChangeShapeType="1"/>
          </p:cNvCxnSpPr>
          <p:nvPr/>
        </p:nvCxnSpPr>
        <p:spPr bwMode="auto">
          <a:xfrm>
            <a:off x="6273800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5" name="Gerade Verbindung 73"/>
          <p:cNvCxnSpPr>
            <a:cxnSpLocks noChangeShapeType="1"/>
          </p:cNvCxnSpPr>
          <p:nvPr/>
        </p:nvCxnSpPr>
        <p:spPr bwMode="auto">
          <a:xfrm>
            <a:off x="6950075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16" name="Rectangle 15"/>
          <p:cNvSpPr>
            <a:spLocks noChangeArrowheads="1"/>
          </p:cNvSpPr>
          <p:nvPr/>
        </p:nvSpPr>
        <p:spPr bwMode="auto">
          <a:xfrm>
            <a:off x="7610475" y="728235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Nov</a:t>
            </a:r>
            <a:endParaRPr lang="de-DE" altLang="en-US" sz="1100" noProof="1"/>
          </a:p>
        </p:txBody>
      </p:sp>
      <p:sp>
        <p:nvSpPr>
          <p:cNvPr id="4117" name="Rectangle 15"/>
          <p:cNvSpPr>
            <a:spLocks noChangeArrowheads="1"/>
          </p:cNvSpPr>
          <p:nvPr/>
        </p:nvSpPr>
        <p:spPr bwMode="auto">
          <a:xfrm>
            <a:off x="200025" y="732998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2014 </a:t>
            </a:r>
            <a:r>
              <a:rPr lang="de-DE" altLang="en-US" sz="1100" dirty="0" err="1" smtClean="0"/>
              <a:t>Dec</a:t>
            </a:r>
            <a:endParaRPr lang="de-DE" altLang="en-US" sz="1100" noProof="1"/>
          </a:p>
        </p:txBody>
      </p:sp>
      <p:sp>
        <p:nvSpPr>
          <p:cNvPr id="4118" name="Rectangle 15"/>
          <p:cNvSpPr>
            <a:spLocks noChangeArrowheads="1"/>
          </p:cNvSpPr>
          <p:nvPr/>
        </p:nvSpPr>
        <p:spPr bwMode="auto">
          <a:xfrm>
            <a:off x="979488" y="732998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2015 Jan</a:t>
            </a:r>
            <a:endParaRPr lang="de-DE" altLang="en-US" sz="1100" noProof="1"/>
          </a:p>
        </p:txBody>
      </p:sp>
      <p:cxnSp>
        <p:nvCxnSpPr>
          <p:cNvPr id="4119" name="Gerade Verbindung 72"/>
          <p:cNvCxnSpPr>
            <a:cxnSpLocks noChangeShapeType="1"/>
          </p:cNvCxnSpPr>
          <p:nvPr/>
        </p:nvCxnSpPr>
        <p:spPr bwMode="auto">
          <a:xfrm>
            <a:off x="7624763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20" name="Gerade Verbindung 73"/>
          <p:cNvCxnSpPr>
            <a:cxnSpLocks noChangeShapeType="1"/>
          </p:cNvCxnSpPr>
          <p:nvPr/>
        </p:nvCxnSpPr>
        <p:spPr bwMode="auto">
          <a:xfrm>
            <a:off x="8301038" y="89174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21" name="Rectangle 15"/>
          <p:cNvSpPr>
            <a:spLocks noChangeArrowheads="1"/>
          </p:cNvSpPr>
          <p:nvPr/>
        </p:nvSpPr>
        <p:spPr bwMode="auto">
          <a:xfrm>
            <a:off x="2306638" y="725060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Mar</a:t>
            </a:r>
            <a:endParaRPr lang="de-DE" altLang="en-US" sz="1100" noProof="1"/>
          </a:p>
        </p:txBody>
      </p:sp>
      <p:sp>
        <p:nvSpPr>
          <p:cNvPr id="4122" name="Rectangle 15"/>
          <p:cNvSpPr>
            <a:spLocks noChangeArrowheads="1"/>
          </p:cNvSpPr>
          <p:nvPr/>
        </p:nvSpPr>
        <p:spPr bwMode="auto">
          <a:xfrm>
            <a:off x="2965450" y="712360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Apr</a:t>
            </a:r>
            <a:endParaRPr lang="de-DE" altLang="en-US" sz="1100" noProof="1"/>
          </a:p>
        </p:txBody>
      </p:sp>
      <p:sp>
        <p:nvSpPr>
          <p:cNvPr id="4124" name="Rectangle 13"/>
          <p:cNvSpPr>
            <a:spLocks noChangeArrowheads="1"/>
          </p:cNvSpPr>
          <p:nvPr/>
        </p:nvSpPr>
        <p:spPr bwMode="auto">
          <a:xfrm>
            <a:off x="213440" y="3363859"/>
            <a:ext cx="1259759" cy="365939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</a:t>
            </a:r>
            <a:r>
              <a:rPr lang="de-DE" altLang="en-US" sz="1200" dirty="0" err="1" smtClean="0"/>
              <a:t>Servo</a:t>
            </a:r>
            <a:r>
              <a:rPr lang="de-DE" altLang="en-US" sz="1200" dirty="0" smtClean="0"/>
              <a:t> Unit</a:t>
            </a:r>
          </a:p>
          <a:p>
            <a:r>
              <a:rPr lang="de-DE" altLang="en-US" sz="1200" b="1" dirty="0" smtClean="0"/>
              <a:t>SGM , FAW, BAIC</a:t>
            </a:r>
            <a:endParaRPr lang="de-DE" altLang="en-US" sz="800" b="1" dirty="0"/>
          </a:p>
        </p:txBody>
      </p:sp>
      <p:sp>
        <p:nvSpPr>
          <p:cNvPr id="7197" name="Textfeld 33"/>
          <p:cNvSpPr txBox="1">
            <a:spLocks noChangeArrowheads="1"/>
          </p:cNvSpPr>
          <p:nvPr/>
        </p:nvSpPr>
        <p:spPr bwMode="auto">
          <a:xfrm>
            <a:off x="200025" y="1212423"/>
            <a:ext cx="597332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Site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Selection</a:t>
            </a:r>
          </a:p>
        </p:txBody>
      </p:sp>
      <p:sp>
        <p:nvSpPr>
          <p:cNvPr id="4135" name="Oval 31"/>
          <p:cNvSpPr>
            <a:spLocks noChangeArrowheads="1"/>
          </p:cNvSpPr>
          <p:nvPr/>
        </p:nvSpPr>
        <p:spPr bwMode="auto">
          <a:xfrm>
            <a:off x="2618308" y="2576034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4136" name="Line 10"/>
          <p:cNvSpPr>
            <a:spLocks noChangeShapeType="1"/>
          </p:cNvSpPr>
          <p:nvPr/>
        </p:nvSpPr>
        <p:spPr bwMode="auto">
          <a:xfrm rot="120000" flipH="1" flipV="1">
            <a:off x="2662707" y="2759957"/>
            <a:ext cx="18110" cy="631233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1651000" y="712360"/>
            <a:ext cx="377825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Feb</a:t>
            </a:r>
            <a:endParaRPr lang="de-DE" sz="1100" noProof="1"/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335463" y="712360"/>
            <a:ext cx="493712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Jun</a:t>
            </a:r>
            <a:endParaRPr lang="de-DE" sz="1100" noProof="1"/>
          </a:p>
        </p:txBody>
      </p:sp>
      <p:sp>
        <p:nvSpPr>
          <p:cNvPr id="7224" name="Textfeld 33"/>
          <p:cNvSpPr txBox="1">
            <a:spLocks noChangeArrowheads="1"/>
          </p:cNvSpPr>
          <p:nvPr/>
        </p:nvSpPr>
        <p:spPr bwMode="auto">
          <a:xfrm>
            <a:off x="893153" y="1232358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EPS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Investment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Agreement</a:t>
            </a:r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8374062" y="712360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Dec</a:t>
            </a:r>
            <a:endParaRPr lang="de-DE" altLang="en-US" sz="1100" noProof="1"/>
          </a:p>
        </p:txBody>
      </p:sp>
      <p:sp>
        <p:nvSpPr>
          <p:cNvPr id="75" name="Textfeld 33"/>
          <p:cNvSpPr txBox="1">
            <a:spLocks noChangeArrowheads="1"/>
          </p:cNvSpPr>
          <p:nvPr/>
        </p:nvSpPr>
        <p:spPr bwMode="auto">
          <a:xfrm>
            <a:off x="4958740" y="1212423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Construction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Permit EPS</a:t>
            </a:r>
          </a:p>
        </p:txBody>
      </p:sp>
      <p:sp>
        <p:nvSpPr>
          <p:cNvPr id="78" name="Textfeld 33"/>
          <p:cNvSpPr txBox="1">
            <a:spLocks noChangeArrowheads="1"/>
          </p:cNvSpPr>
          <p:nvPr/>
        </p:nvSpPr>
        <p:spPr bwMode="auto">
          <a:xfrm>
            <a:off x="8330697" y="1212423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Movement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First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Lines</a:t>
            </a:r>
          </a:p>
        </p:txBody>
      </p:sp>
      <p:cxnSp>
        <p:nvCxnSpPr>
          <p:cNvPr id="81" name="Gerade Verbindung 67"/>
          <p:cNvCxnSpPr>
            <a:cxnSpLocks noChangeShapeType="1"/>
          </p:cNvCxnSpPr>
          <p:nvPr/>
        </p:nvCxnSpPr>
        <p:spPr bwMode="auto">
          <a:xfrm>
            <a:off x="881778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Gerade Verbindung 68"/>
          <p:cNvCxnSpPr>
            <a:cxnSpLocks noChangeShapeType="1"/>
          </p:cNvCxnSpPr>
          <p:nvPr/>
        </p:nvCxnSpPr>
        <p:spPr bwMode="auto">
          <a:xfrm>
            <a:off x="1558053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3" name="Gerade Verbindung 69"/>
          <p:cNvCxnSpPr>
            <a:cxnSpLocks noChangeShapeType="1"/>
          </p:cNvCxnSpPr>
          <p:nvPr/>
        </p:nvCxnSpPr>
        <p:spPr bwMode="auto">
          <a:xfrm>
            <a:off x="2234328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Gerade Verbindung 70"/>
          <p:cNvCxnSpPr>
            <a:cxnSpLocks noChangeShapeType="1"/>
          </p:cNvCxnSpPr>
          <p:nvPr/>
        </p:nvCxnSpPr>
        <p:spPr bwMode="auto">
          <a:xfrm>
            <a:off x="2909015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" name="Gerade Verbindung 71"/>
          <p:cNvCxnSpPr>
            <a:cxnSpLocks noChangeShapeType="1"/>
          </p:cNvCxnSpPr>
          <p:nvPr/>
        </p:nvCxnSpPr>
        <p:spPr bwMode="auto">
          <a:xfrm>
            <a:off x="3585290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" name="Gerade Verbindung 72"/>
          <p:cNvCxnSpPr>
            <a:cxnSpLocks noChangeShapeType="1"/>
          </p:cNvCxnSpPr>
          <p:nvPr/>
        </p:nvCxnSpPr>
        <p:spPr bwMode="auto">
          <a:xfrm>
            <a:off x="4259978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Rectangle 15"/>
          <p:cNvSpPr>
            <a:spLocks noChangeArrowheads="1"/>
          </p:cNvSpPr>
          <p:nvPr/>
        </p:nvSpPr>
        <p:spPr bwMode="auto">
          <a:xfrm>
            <a:off x="3688478" y="2269553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May</a:t>
            </a:r>
            <a:endParaRPr lang="de-DE" altLang="en-US" sz="1100" noProof="1"/>
          </a:p>
        </p:txBody>
      </p:sp>
      <p:sp>
        <p:nvSpPr>
          <p:cNvPr id="88" name="Rectangle 15"/>
          <p:cNvSpPr>
            <a:spLocks noChangeArrowheads="1"/>
          </p:cNvSpPr>
          <p:nvPr/>
        </p:nvSpPr>
        <p:spPr bwMode="auto">
          <a:xfrm>
            <a:off x="4998165" y="2256853"/>
            <a:ext cx="495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Jul</a:t>
            </a:r>
            <a:endParaRPr lang="de-DE" altLang="en-US" sz="1100" noProof="1"/>
          </a:p>
        </p:txBody>
      </p:sp>
      <p:sp>
        <p:nvSpPr>
          <p:cNvPr id="89" name="Rectangle 15"/>
          <p:cNvSpPr>
            <a:spLocks noChangeArrowheads="1"/>
          </p:cNvSpPr>
          <p:nvPr/>
        </p:nvSpPr>
        <p:spPr bwMode="auto">
          <a:xfrm>
            <a:off x="5683965" y="2263203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Aug</a:t>
            </a:r>
            <a:endParaRPr lang="de-DE" altLang="en-US" sz="1100" noProof="1"/>
          </a:p>
        </p:txBody>
      </p:sp>
      <p:sp>
        <p:nvSpPr>
          <p:cNvPr id="90" name="Rectangle 15"/>
          <p:cNvSpPr>
            <a:spLocks noChangeArrowheads="1"/>
          </p:cNvSpPr>
          <p:nvPr/>
        </p:nvSpPr>
        <p:spPr bwMode="auto">
          <a:xfrm>
            <a:off x="6404690" y="2267965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Sept</a:t>
            </a:r>
            <a:endParaRPr lang="de-DE" altLang="en-US" sz="1100" noProof="1"/>
          </a:p>
        </p:txBody>
      </p:sp>
      <p:sp>
        <p:nvSpPr>
          <p:cNvPr id="91" name="Rectangle 15"/>
          <p:cNvSpPr>
            <a:spLocks noChangeArrowheads="1"/>
          </p:cNvSpPr>
          <p:nvPr/>
        </p:nvSpPr>
        <p:spPr bwMode="auto">
          <a:xfrm>
            <a:off x="7044453" y="2267965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err="1" smtClean="0"/>
              <a:t>Oct</a:t>
            </a:r>
            <a:endParaRPr lang="de-DE" altLang="en-US" sz="1100" noProof="1"/>
          </a:p>
        </p:txBody>
      </p:sp>
      <p:cxnSp>
        <p:nvCxnSpPr>
          <p:cNvPr id="92" name="Gerade Verbindung 70"/>
          <p:cNvCxnSpPr>
            <a:cxnSpLocks noChangeShapeType="1"/>
          </p:cNvCxnSpPr>
          <p:nvPr/>
        </p:nvCxnSpPr>
        <p:spPr bwMode="auto">
          <a:xfrm>
            <a:off x="4936253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3" name="Gerade Verbindung 71"/>
          <p:cNvCxnSpPr>
            <a:cxnSpLocks noChangeShapeType="1"/>
          </p:cNvCxnSpPr>
          <p:nvPr/>
        </p:nvCxnSpPr>
        <p:spPr bwMode="auto">
          <a:xfrm>
            <a:off x="5612528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Gerade Verbindung 72"/>
          <p:cNvCxnSpPr>
            <a:cxnSpLocks noChangeShapeType="1"/>
          </p:cNvCxnSpPr>
          <p:nvPr/>
        </p:nvCxnSpPr>
        <p:spPr bwMode="auto">
          <a:xfrm>
            <a:off x="6287215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5" name="Gerade Verbindung 73"/>
          <p:cNvCxnSpPr>
            <a:cxnSpLocks noChangeShapeType="1"/>
          </p:cNvCxnSpPr>
          <p:nvPr/>
        </p:nvCxnSpPr>
        <p:spPr bwMode="auto">
          <a:xfrm>
            <a:off x="6963490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15"/>
          <p:cNvSpPr>
            <a:spLocks noChangeArrowheads="1"/>
          </p:cNvSpPr>
          <p:nvPr/>
        </p:nvSpPr>
        <p:spPr bwMode="auto">
          <a:xfrm>
            <a:off x="7623890" y="2267965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Nov</a:t>
            </a:r>
            <a:endParaRPr lang="de-DE" altLang="en-US" sz="1100" noProof="1"/>
          </a:p>
        </p:txBody>
      </p:sp>
      <p:sp>
        <p:nvSpPr>
          <p:cNvPr id="97" name="Rectangle 15"/>
          <p:cNvSpPr>
            <a:spLocks noChangeArrowheads="1"/>
          </p:cNvSpPr>
          <p:nvPr/>
        </p:nvSpPr>
        <p:spPr bwMode="auto">
          <a:xfrm>
            <a:off x="213440" y="2272728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2015 </a:t>
            </a:r>
            <a:r>
              <a:rPr lang="de-DE" altLang="en-US" sz="1100" dirty="0" err="1" smtClean="0"/>
              <a:t>Dec</a:t>
            </a:r>
            <a:endParaRPr lang="de-DE" altLang="en-US" sz="1100" noProof="1"/>
          </a:p>
        </p:txBody>
      </p:sp>
      <p:sp>
        <p:nvSpPr>
          <p:cNvPr id="98" name="Rectangle 15"/>
          <p:cNvSpPr>
            <a:spLocks noChangeArrowheads="1"/>
          </p:cNvSpPr>
          <p:nvPr/>
        </p:nvSpPr>
        <p:spPr bwMode="auto">
          <a:xfrm>
            <a:off x="992903" y="2272728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2016 Jan</a:t>
            </a:r>
            <a:endParaRPr lang="de-DE" altLang="en-US" sz="1100" noProof="1"/>
          </a:p>
        </p:txBody>
      </p:sp>
      <p:cxnSp>
        <p:nvCxnSpPr>
          <p:cNvPr id="99" name="Gerade Verbindung 72"/>
          <p:cNvCxnSpPr>
            <a:cxnSpLocks noChangeShapeType="1"/>
          </p:cNvCxnSpPr>
          <p:nvPr/>
        </p:nvCxnSpPr>
        <p:spPr bwMode="auto">
          <a:xfrm>
            <a:off x="7638178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0" name="Gerade Verbindung 73"/>
          <p:cNvCxnSpPr>
            <a:cxnSpLocks noChangeShapeType="1"/>
          </p:cNvCxnSpPr>
          <p:nvPr/>
        </p:nvCxnSpPr>
        <p:spPr bwMode="auto">
          <a:xfrm>
            <a:off x="8314453" y="2431478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1" name="Rectangle 15"/>
          <p:cNvSpPr>
            <a:spLocks noChangeArrowheads="1"/>
          </p:cNvSpPr>
          <p:nvPr/>
        </p:nvSpPr>
        <p:spPr bwMode="auto">
          <a:xfrm>
            <a:off x="2320053" y="2264790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Mar</a:t>
            </a:r>
            <a:endParaRPr lang="de-DE" altLang="en-US" sz="1100" noProof="1"/>
          </a:p>
        </p:txBody>
      </p:sp>
      <p:sp>
        <p:nvSpPr>
          <p:cNvPr id="102" name="Rectangle 15"/>
          <p:cNvSpPr>
            <a:spLocks noChangeArrowheads="1"/>
          </p:cNvSpPr>
          <p:nvPr/>
        </p:nvSpPr>
        <p:spPr bwMode="auto">
          <a:xfrm>
            <a:off x="2978865" y="2252090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Apr</a:t>
            </a:r>
            <a:endParaRPr lang="de-DE" altLang="en-US" sz="1100" noProof="1"/>
          </a:p>
        </p:txBody>
      </p:sp>
      <p:sp>
        <p:nvSpPr>
          <p:cNvPr id="105" name="Rectangle 15"/>
          <p:cNvSpPr>
            <a:spLocks noChangeArrowheads="1"/>
          </p:cNvSpPr>
          <p:nvPr/>
        </p:nvSpPr>
        <p:spPr bwMode="auto">
          <a:xfrm>
            <a:off x="1664415" y="2252090"/>
            <a:ext cx="377825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Feb</a:t>
            </a:r>
            <a:endParaRPr lang="de-DE" sz="1100" noProof="1"/>
          </a:p>
        </p:txBody>
      </p:sp>
      <p:sp>
        <p:nvSpPr>
          <p:cNvPr id="106" name="Rectangle 15"/>
          <p:cNvSpPr>
            <a:spLocks noChangeArrowheads="1"/>
          </p:cNvSpPr>
          <p:nvPr/>
        </p:nvSpPr>
        <p:spPr bwMode="auto">
          <a:xfrm>
            <a:off x="4348878" y="2252090"/>
            <a:ext cx="493712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Jun</a:t>
            </a:r>
            <a:endParaRPr lang="de-DE" sz="1100" noProof="1"/>
          </a:p>
        </p:txBody>
      </p:sp>
      <p:sp>
        <p:nvSpPr>
          <p:cNvPr id="107" name="Rectangle 15"/>
          <p:cNvSpPr>
            <a:spLocks noChangeArrowheads="1"/>
          </p:cNvSpPr>
          <p:nvPr/>
        </p:nvSpPr>
        <p:spPr bwMode="auto">
          <a:xfrm>
            <a:off x="8387477" y="2252090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Dec</a:t>
            </a:r>
            <a:endParaRPr lang="de-DE" altLang="en-US" sz="1100" noProof="1"/>
          </a:p>
        </p:txBody>
      </p:sp>
      <p:sp>
        <p:nvSpPr>
          <p:cNvPr id="108" name="Textfeld 33"/>
          <p:cNvSpPr txBox="1">
            <a:spLocks noChangeArrowheads="1"/>
          </p:cNvSpPr>
          <p:nvPr/>
        </p:nvSpPr>
        <p:spPr bwMode="auto">
          <a:xfrm>
            <a:off x="196322" y="2742890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Movement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First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Lines</a:t>
            </a:r>
          </a:p>
        </p:txBody>
      </p:sp>
      <p:sp>
        <p:nvSpPr>
          <p:cNvPr id="109" name="Line 10"/>
          <p:cNvSpPr>
            <a:spLocks noChangeShapeType="1"/>
          </p:cNvSpPr>
          <p:nvPr/>
        </p:nvSpPr>
        <p:spPr bwMode="auto">
          <a:xfrm rot="120000" flipH="1" flipV="1">
            <a:off x="3700625" y="2709848"/>
            <a:ext cx="32263" cy="696613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31"/>
          <p:cNvSpPr>
            <a:spLocks noChangeArrowheads="1"/>
          </p:cNvSpPr>
          <p:nvPr/>
        </p:nvSpPr>
        <p:spPr bwMode="auto">
          <a:xfrm>
            <a:off x="3624185" y="2588559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11" name="Rectangle 13"/>
          <p:cNvSpPr>
            <a:spLocks noChangeArrowheads="1"/>
          </p:cNvSpPr>
          <p:nvPr/>
        </p:nvSpPr>
        <p:spPr bwMode="auto">
          <a:xfrm>
            <a:off x="3591726" y="3369435"/>
            <a:ext cx="904074" cy="360362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R-EPS</a:t>
            </a:r>
          </a:p>
          <a:p>
            <a:r>
              <a:rPr lang="de-DE" altLang="en-US" sz="1200" b="1" dirty="0" smtClean="0"/>
              <a:t>MRA 205</a:t>
            </a:r>
            <a:endParaRPr lang="de-DE" altLang="en-US" sz="800" b="1" dirty="0"/>
          </a:p>
        </p:txBody>
      </p:sp>
      <p:sp>
        <p:nvSpPr>
          <p:cNvPr id="112" name="Line 10"/>
          <p:cNvSpPr>
            <a:spLocks noChangeShapeType="1"/>
          </p:cNvSpPr>
          <p:nvPr/>
        </p:nvSpPr>
        <p:spPr bwMode="auto">
          <a:xfrm rot="120000" flipH="1" flipV="1">
            <a:off x="4561051" y="2760045"/>
            <a:ext cx="23930" cy="677365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Rectangle 13"/>
          <p:cNvSpPr>
            <a:spLocks noChangeArrowheads="1"/>
          </p:cNvSpPr>
          <p:nvPr/>
        </p:nvSpPr>
        <p:spPr bwMode="auto">
          <a:xfrm>
            <a:off x="4505095" y="3363859"/>
            <a:ext cx="905105" cy="350405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R-EPS</a:t>
            </a:r>
          </a:p>
          <a:p>
            <a:r>
              <a:rPr lang="de-DE" altLang="en-US" sz="1200" b="1" dirty="0" smtClean="0"/>
              <a:t>MRA 213</a:t>
            </a:r>
            <a:endParaRPr lang="de-DE" altLang="en-US" sz="800" b="1" dirty="0"/>
          </a:p>
        </p:txBody>
      </p:sp>
      <p:sp>
        <p:nvSpPr>
          <p:cNvPr id="115" name="Oval 31"/>
          <p:cNvSpPr>
            <a:spLocks noChangeArrowheads="1"/>
          </p:cNvSpPr>
          <p:nvPr/>
        </p:nvSpPr>
        <p:spPr bwMode="auto">
          <a:xfrm>
            <a:off x="4518025" y="2583084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16" name="Rectangle 13"/>
          <p:cNvSpPr>
            <a:spLocks noChangeArrowheads="1"/>
          </p:cNvSpPr>
          <p:nvPr/>
        </p:nvSpPr>
        <p:spPr bwMode="auto">
          <a:xfrm>
            <a:off x="2259065" y="3371098"/>
            <a:ext cx="1172324" cy="358700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</a:t>
            </a:r>
            <a:r>
              <a:rPr lang="de-DE" altLang="en-US" sz="1200" dirty="0" err="1" smtClean="0"/>
              <a:t>Servo</a:t>
            </a:r>
            <a:r>
              <a:rPr lang="de-DE" altLang="en-US" sz="1200" dirty="0" smtClean="0"/>
              <a:t> Unit</a:t>
            </a:r>
          </a:p>
          <a:p>
            <a:r>
              <a:rPr lang="de-DE" altLang="en-US" sz="1200" b="1" dirty="0" smtClean="0"/>
              <a:t>FAW, BAIC</a:t>
            </a:r>
            <a:endParaRPr lang="de-DE" altLang="en-US" sz="800" b="1" dirty="0"/>
          </a:p>
        </p:txBody>
      </p:sp>
      <p:sp>
        <p:nvSpPr>
          <p:cNvPr id="117" name="Oval 31"/>
          <p:cNvSpPr>
            <a:spLocks noChangeArrowheads="1"/>
          </p:cNvSpPr>
          <p:nvPr/>
        </p:nvSpPr>
        <p:spPr bwMode="auto">
          <a:xfrm>
            <a:off x="915194" y="2581349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18" name="Line 10"/>
          <p:cNvSpPr>
            <a:spLocks noChangeShapeType="1"/>
          </p:cNvSpPr>
          <p:nvPr/>
        </p:nvSpPr>
        <p:spPr bwMode="auto">
          <a:xfrm rot="120000" flipH="1" flipV="1">
            <a:off x="970433" y="2752747"/>
            <a:ext cx="18110" cy="631233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Rectangle 4"/>
          <p:cNvSpPr>
            <a:spLocks noChangeArrowheads="1"/>
          </p:cNvSpPr>
          <p:nvPr/>
        </p:nvSpPr>
        <p:spPr bwMode="auto">
          <a:xfrm>
            <a:off x="174126" y="4756586"/>
            <a:ext cx="8697912" cy="179388"/>
          </a:xfrm>
          <a:prstGeom prst="rect">
            <a:avLst/>
          </a:prstGeom>
          <a:gradFill rotWithShape="1">
            <a:gsLst>
              <a:gs pos="0">
                <a:srgbClr val="77A1C0"/>
              </a:gs>
              <a:gs pos="50000">
                <a:srgbClr val="447DA8"/>
              </a:gs>
              <a:gs pos="100000">
                <a:srgbClr val="77A1C0"/>
              </a:gs>
            </a:gsLst>
            <a:lin ang="5400000" scaled="1"/>
          </a:gra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noProof="1"/>
          </a:p>
        </p:txBody>
      </p:sp>
      <p:sp>
        <p:nvSpPr>
          <p:cNvPr id="122" name="Oval 31"/>
          <p:cNvSpPr>
            <a:spLocks noChangeArrowheads="1"/>
          </p:cNvSpPr>
          <p:nvPr/>
        </p:nvSpPr>
        <p:spPr bwMode="auto">
          <a:xfrm>
            <a:off x="2295265" y="4781905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23" name="Line 10"/>
          <p:cNvSpPr>
            <a:spLocks noChangeShapeType="1"/>
          </p:cNvSpPr>
          <p:nvPr/>
        </p:nvSpPr>
        <p:spPr bwMode="auto">
          <a:xfrm rot="120000" flipH="1" flipV="1">
            <a:off x="2341662" y="4950915"/>
            <a:ext cx="25936" cy="460249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5" name="Gerade Verbindung 67"/>
          <p:cNvCxnSpPr>
            <a:cxnSpLocks noChangeShapeType="1"/>
          </p:cNvCxnSpPr>
          <p:nvPr/>
        </p:nvCxnSpPr>
        <p:spPr bwMode="auto">
          <a:xfrm>
            <a:off x="872626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Gerade Verbindung 68"/>
          <p:cNvCxnSpPr>
            <a:cxnSpLocks noChangeShapeType="1"/>
          </p:cNvCxnSpPr>
          <p:nvPr/>
        </p:nvCxnSpPr>
        <p:spPr bwMode="auto">
          <a:xfrm>
            <a:off x="1548901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7" name="Gerade Verbindung 69"/>
          <p:cNvCxnSpPr>
            <a:cxnSpLocks noChangeShapeType="1"/>
          </p:cNvCxnSpPr>
          <p:nvPr/>
        </p:nvCxnSpPr>
        <p:spPr bwMode="auto">
          <a:xfrm>
            <a:off x="2225176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8" name="Gerade Verbindung 70"/>
          <p:cNvCxnSpPr>
            <a:cxnSpLocks noChangeShapeType="1"/>
          </p:cNvCxnSpPr>
          <p:nvPr/>
        </p:nvCxnSpPr>
        <p:spPr bwMode="auto">
          <a:xfrm>
            <a:off x="2899863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9" name="Gerade Verbindung 71"/>
          <p:cNvCxnSpPr>
            <a:cxnSpLocks noChangeShapeType="1"/>
          </p:cNvCxnSpPr>
          <p:nvPr/>
        </p:nvCxnSpPr>
        <p:spPr bwMode="auto">
          <a:xfrm>
            <a:off x="3576138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0" name="Gerade Verbindung 72"/>
          <p:cNvCxnSpPr>
            <a:cxnSpLocks noChangeShapeType="1"/>
          </p:cNvCxnSpPr>
          <p:nvPr/>
        </p:nvCxnSpPr>
        <p:spPr bwMode="auto">
          <a:xfrm>
            <a:off x="4250826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1" name="Rectangle 15"/>
          <p:cNvSpPr>
            <a:spLocks noChangeArrowheads="1"/>
          </p:cNvSpPr>
          <p:nvPr/>
        </p:nvSpPr>
        <p:spPr bwMode="auto">
          <a:xfrm>
            <a:off x="3679326" y="4462899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May</a:t>
            </a:r>
            <a:endParaRPr lang="de-DE" altLang="en-US" sz="1100" noProof="1"/>
          </a:p>
        </p:txBody>
      </p:sp>
      <p:sp>
        <p:nvSpPr>
          <p:cNvPr id="132" name="Rectangle 15"/>
          <p:cNvSpPr>
            <a:spLocks noChangeArrowheads="1"/>
          </p:cNvSpPr>
          <p:nvPr/>
        </p:nvSpPr>
        <p:spPr bwMode="auto">
          <a:xfrm>
            <a:off x="4989013" y="4450199"/>
            <a:ext cx="495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Jul</a:t>
            </a:r>
            <a:endParaRPr lang="de-DE" altLang="en-US" sz="1100" noProof="1"/>
          </a:p>
        </p:txBody>
      </p:sp>
      <p:sp>
        <p:nvSpPr>
          <p:cNvPr id="133" name="Rectangle 15"/>
          <p:cNvSpPr>
            <a:spLocks noChangeArrowheads="1"/>
          </p:cNvSpPr>
          <p:nvPr/>
        </p:nvSpPr>
        <p:spPr bwMode="auto">
          <a:xfrm>
            <a:off x="5674813" y="4456549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Aug</a:t>
            </a:r>
            <a:endParaRPr lang="de-DE" altLang="en-US" sz="1100" noProof="1"/>
          </a:p>
        </p:txBody>
      </p:sp>
      <p:sp>
        <p:nvSpPr>
          <p:cNvPr id="134" name="Rectangle 15"/>
          <p:cNvSpPr>
            <a:spLocks noChangeArrowheads="1"/>
          </p:cNvSpPr>
          <p:nvPr/>
        </p:nvSpPr>
        <p:spPr bwMode="auto">
          <a:xfrm>
            <a:off x="6395538" y="4461311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Sept</a:t>
            </a:r>
            <a:endParaRPr lang="de-DE" altLang="en-US" sz="1100" noProof="1"/>
          </a:p>
        </p:txBody>
      </p:sp>
      <p:sp>
        <p:nvSpPr>
          <p:cNvPr id="135" name="Rectangle 15"/>
          <p:cNvSpPr>
            <a:spLocks noChangeArrowheads="1"/>
          </p:cNvSpPr>
          <p:nvPr/>
        </p:nvSpPr>
        <p:spPr bwMode="auto">
          <a:xfrm>
            <a:off x="7035301" y="4461311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err="1" smtClean="0"/>
              <a:t>Oct</a:t>
            </a:r>
            <a:endParaRPr lang="de-DE" altLang="en-US" sz="1100" noProof="1"/>
          </a:p>
        </p:txBody>
      </p:sp>
      <p:cxnSp>
        <p:nvCxnSpPr>
          <p:cNvPr id="136" name="Gerade Verbindung 70"/>
          <p:cNvCxnSpPr>
            <a:cxnSpLocks noChangeShapeType="1"/>
          </p:cNvCxnSpPr>
          <p:nvPr/>
        </p:nvCxnSpPr>
        <p:spPr bwMode="auto">
          <a:xfrm>
            <a:off x="4927101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" name="Gerade Verbindung 71"/>
          <p:cNvCxnSpPr>
            <a:cxnSpLocks noChangeShapeType="1"/>
          </p:cNvCxnSpPr>
          <p:nvPr/>
        </p:nvCxnSpPr>
        <p:spPr bwMode="auto">
          <a:xfrm>
            <a:off x="5603376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8" name="Gerade Verbindung 72"/>
          <p:cNvCxnSpPr>
            <a:cxnSpLocks noChangeShapeType="1"/>
          </p:cNvCxnSpPr>
          <p:nvPr/>
        </p:nvCxnSpPr>
        <p:spPr bwMode="auto">
          <a:xfrm>
            <a:off x="6278063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9" name="Gerade Verbindung 73"/>
          <p:cNvCxnSpPr>
            <a:cxnSpLocks noChangeShapeType="1"/>
          </p:cNvCxnSpPr>
          <p:nvPr/>
        </p:nvCxnSpPr>
        <p:spPr bwMode="auto">
          <a:xfrm>
            <a:off x="6954338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0" name="Rectangle 15"/>
          <p:cNvSpPr>
            <a:spLocks noChangeArrowheads="1"/>
          </p:cNvSpPr>
          <p:nvPr/>
        </p:nvSpPr>
        <p:spPr bwMode="auto">
          <a:xfrm>
            <a:off x="7614738" y="4461311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Nov</a:t>
            </a:r>
            <a:endParaRPr lang="de-DE" altLang="en-US" sz="1100" noProof="1"/>
          </a:p>
        </p:txBody>
      </p:sp>
      <p:sp>
        <p:nvSpPr>
          <p:cNvPr id="141" name="Rectangle 15"/>
          <p:cNvSpPr>
            <a:spLocks noChangeArrowheads="1"/>
          </p:cNvSpPr>
          <p:nvPr/>
        </p:nvSpPr>
        <p:spPr bwMode="auto">
          <a:xfrm>
            <a:off x="204288" y="4466074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2016 </a:t>
            </a:r>
            <a:r>
              <a:rPr lang="de-DE" altLang="en-US" sz="1100" dirty="0" err="1" smtClean="0"/>
              <a:t>Dec</a:t>
            </a:r>
            <a:endParaRPr lang="de-DE" altLang="en-US" sz="1100" noProof="1"/>
          </a:p>
        </p:txBody>
      </p:sp>
      <p:sp>
        <p:nvSpPr>
          <p:cNvPr id="142" name="Rectangle 15"/>
          <p:cNvSpPr>
            <a:spLocks noChangeArrowheads="1"/>
          </p:cNvSpPr>
          <p:nvPr/>
        </p:nvSpPr>
        <p:spPr bwMode="auto">
          <a:xfrm>
            <a:off x="983751" y="4466074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2017 Jan</a:t>
            </a:r>
            <a:endParaRPr lang="de-DE" altLang="en-US" sz="1100" noProof="1"/>
          </a:p>
        </p:txBody>
      </p:sp>
      <p:cxnSp>
        <p:nvCxnSpPr>
          <p:cNvPr id="143" name="Gerade Verbindung 72"/>
          <p:cNvCxnSpPr>
            <a:cxnSpLocks noChangeShapeType="1"/>
          </p:cNvCxnSpPr>
          <p:nvPr/>
        </p:nvCxnSpPr>
        <p:spPr bwMode="auto">
          <a:xfrm>
            <a:off x="7629026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" name="Gerade Verbindung 73"/>
          <p:cNvCxnSpPr>
            <a:cxnSpLocks noChangeShapeType="1"/>
          </p:cNvCxnSpPr>
          <p:nvPr/>
        </p:nvCxnSpPr>
        <p:spPr bwMode="auto">
          <a:xfrm>
            <a:off x="8305301" y="4624824"/>
            <a:ext cx="0" cy="3952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" name="Rectangle 15"/>
          <p:cNvSpPr>
            <a:spLocks noChangeArrowheads="1"/>
          </p:cNvSpPr>
          <p:nvPr/>
        </p:nvSpPr>
        <p:spPr bwMode="auto">
          <a:xfrm>
            <a:off x="2310901" y="4458136"/>
            <a:ext cx="4937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Mar</a:t>
            </a:r>
            <a:endParaRPr lang="de-DE" altLang="en-US" sz="1100" noProof="1"/>
          </a:p>
        </p:txBody>
      </p:sp>
      <p:sp>
        <p:nvSpPr>
          <p:cNvPr id="146" name="Rectangle 15"/>
          <p:cNvSpPr>
            <a:spLocks noChangeArrowheads="1"/>
          </p:cNvSpPr>
          <p:nvPr/>
        </p:nvSpPr>
        <p:spPr bwMode="auto">
          <a:xfrm>
            <a:off x="2969713" y="4445436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dirty="0" smtClean="0"/>
              <a:t>Apr</a:t>
            </a:r>
            <a:endParaRPr lang="de-DE" altLang="en-US" sz="1100" noProof="1"/>
          </a:p>
        </p:txBody>
      </p:sp>
      <p:sp>
        <p:nvSpPr>
          <p:cNvPr id="147" name="Rectangle 15"/>
          <p:cNvSpPr>
            <a:spLocks noChangeArrowheads="1"/>
          </p:cNvSpPr>
          <p:nvPr/>
        </p:nvSpPr>
        <p:spPr bwMode="auto">
          <a:xfrm>
            <a:off x="1655263" y="4445436"/>
            <a:ext cx="377825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Feb</a:t>
            </a:r>
            <a:endParaRPr lang="de-DE" sz="1100" noProof="1"/>
          </a:p>
        </p:txBody>
      </p:sp>
      <p:sp>
        <p:nvSpPr>
          <p:cNvPr id="148" name="Rectangle 15"/>
          <p:cNvSpPr>
            <a:spLocks noChangeArrowheads="1"/>
          </p:cNvSpPr>
          <p:nvPr/>
        </p:nvSpPr>
        <p:spPr bwMode="auto">
          <a:xfrm>
            <a:off x="4339726" y="4445436"/>
            <a:ext cx="493712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r>
              <a:rPr lang="de-DE" sz="1100" dirty="0" smtClean="0"/>
              <a:t>Jun</a:t>
            </a:r>
            <a:endParaRPr lang="de-DE" sz="1100" noProof="1"/>
          </a:p>
        </p:txBody>
      </p:sp>
      <p:sp>
        <p:nvSpPr>
          <p:cNvPr id="149" name="Rectangle 15"/>
          <p:cNvSpPr>
            <a:spLocks noChangeArrowheads="1"/>
          </p:cNvSpPr>
          <p:nvPr/>
        </p:nvSpPr>
        <p:spPr bwMode="auto">
          <a:xfrm>
            <a:off x="8378325" y="4445436"/>
            <a:ext cx="4937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altLang="en-US" sz="1100" noProof="1" smtClean="0"/>
              <a:t>Dec</a:t>
            </a:r>
            <a:endParaRPr lang="de-DE" altLang="en-US" sz="1100" noProof="1"/>
          </a:p>
        </p:txBody>
      </p:sp>
      <p:sp>
        <p:nvSpPr>
          <p:cNvPr id="152" name="Oval 31"/>
          <p:cNvSpPr>
            <a:spLocks noChangeArrowheads="1"/>
          </p:cNvSpPr>
          <p:nvPr/>
        </p:nvSpPr>
        <p:spPr bwMode="auto">
          <a:xfrm>
            <a:off x="2671762" y="4776430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53" name="Rectangle 13"/>
          <p:cNvSpPr>
            <a:spLocks noChangeArrowheads="1"/>
          </p:cNvSpPr>
          <p:nvPr/>
        </p:nvSpPr>
        <p:spPr bwMode="auto">
          <a:xfrm>
            <a:off x="1053007" y="5411477"/>
            <a:ext cx="1295712" cy="379723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</a:t>
            </a:r>
            <a:r>
              <a:rPr lang="de-DE" altLang="en-US" sz="1200" dirty="0" err="1" smtClean="0"/>
              <a:t>Colpas</a:t>
            </a:r>
            <a:r>
              <a:rPr lang="de-DE" altLang="en-US" sz="1200" dirty="0"/>
              <a:t> </a:t>
            </a:r>
            <a:r>
              <a:rPr lang="de-DE" altLang="en-US" sz="1200" b="1" dirty="0" smtClean="0"/>
              <a:t>RSA CMFB, GAC</a:t>
            </a:r>
            <a:endParaRPr lang="de-DE" altLang="en-US" sz="800" b="1" dirty="0"/>
          </a:p>
        </p:txBody>
      </p:sp>
      <p:sp>
        <p:nvSpPr>
          <p:cNvPr id="161" name="Rectangle 13"/>
          <p:cNvSpPr>
            <a:spLocks noChangeArrowheads="1"/>
          </p:cNvSpPr>
          <p:nvPr/>
        </p:nvSpPr>
        <p:spPr bwMode="auto">
          <a:xfrm>
            <a:off x="2576252" y="5430838"/>
            <a:ext cx="1264228" cy="360362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altLang="en-US" sz="1200" dirty="0" smtClean="0"/>
              <a:t>SOP DP-EPS</a:t>
            </a:r>
          </a:p>
          <a:p>
            <a:r>
              <a:rPr lang="de-DE" altLang="en-US" sz="1200" b="1" dirty="0" smtClean="0"/>
              <a:t>CMA Volvo-</a:t>
            </a:r>
            <a:r>
              <a:rPr lang="de-DE" altLang="en-US" sz="1200" b="1" dirty="0" err="1" smtClean="0"/>
              <a:t>Geely</a:t>
            </a:r>
            <a:endParaRPr lang="de-DE" altLang="en-US" sz="800" b="1" dirty="0"/>
          </a:p>
        </p:txBody>
      </p:sp>
      <p:sp>
        <p:nvSpPr>
          <p:cNvPr id="162" name="Line 10"/>
          <p:cNvSpPr>
            <a:spLocks noChangeShapeType="1"/>
          </p:cNvSpPr>
          <p:nvPr/>
        </p:nvSpPr>
        <p:spPr bwMode="auto">
          <a:xfrm rot="120000" flipH="1" flipV="1">
            <a:off x="2728393" y="4916263"/>
            <a:ext cx="16306" cy="495080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8206798" y="5410200"/>
            <a:ext cx="784802" cy="360362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6B6C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altLang="en-US" sz="1200" dirty="0" smtClean="0"/>
              <a:t>SOP CF</a:t>
            </a:r>
            <a:endParaRPr lang="de-DE" altLang="en-US" sz="800" b="1" dirty="0"/>
          </a:p>
        </p:txBody>
      </p:sp>
      <p:sp>
        <p:nvSpPr>
          <p:cNvPr id="119" name="Oval 31"/>
          <p:cNvSpPr>
            <a:spLocks noChangeArrowheads="1"/>
          </p:cNvSpPr>
          <p:nvPr/>
        </p:nvSpPr>
        <p:spPr bwMode="auto">
          <a:xfrm>
            <a:off x="8656756" y="4827116"/>
            <a:ext cx="128588" cy="139700"/>
          </a:xfrm>
          <a:prstGeom prst="ellipse">
            <a:avLst/>
          </a:prstGeom>
          <a:solidFill>
            <a:srgbClr val="FF99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altLang="en-US"/>
          </a:p>
        </p:txBody>
      </p:sp>
      <p:sp>
        <p:nvSpPr>
          <p:cNvPr id="121" name="Line 10"/>
          <p:cNvSpPr>
            <a:spLocks noChangeShapeType="1"/>
          </p:cNvSpPr>
          <p:nvPr/>
        </p:nvSpPr>
        <p:spPr bwMode="auto">
          <a:xfrm rot="120000" flipH="1" flipV="1">
            <a:off x="8714271" y="4966933"/>
            <a:ext cx="14537" cy="444425"/>
          </a:xfrm>
          <a:prstGeom prst="line">
            <a:avLst/>
          </a:prstGeom>
          <a:noFill/>
          <a:ln w="127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Textfeld 33"/>
          <p:cNvSpPr txBox="1">
            <a:spLocks noChangeArrowheads="1"/>
          </p:cNvSpPr>
          <p:nvPr/>
        </p:nvSpPr>
        <p:spPr bwMode="auto">
          <a:xfrm>
            <a:off x="6986765" y="2856767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Construction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Permit CF</a:t>
            </a:r>
          </a:p>
        </p:txBody>
      </p:sp>
      <p:sp>
        <p:nvSpPr>
          <p:cNvPr id="150" name="Textfeld 33"/>
          <p:cNvSpPr txBox="1">
            <a:spLocks noChangeArrowheads="1"/>
          </p:cNvSpPr>
          <p:nvPr/>
        </p:nvSpPr>
        <p:spPr bwMode="auto">
          <a:xfrm>
            <a:off x="2861832" y="4982382"/>
            <a:ext cx="2422650" cy="361039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Move in Equipment CF</a:t>
            </a:r>
          </a:p>
        </p:txBody>
      </p:sp>
      <p:sp>
        <p:nvSpPr>
          <p:cNvPr id="151" name="Textfeld 33"/>
          <p:cNvSpPr txBox="1">
            <a:spLocks noChangeArrowheads="1"/>
          </p:cNvSpPr>
          <p:nvPr/>
        </p:nvSpPr>
        <p:spPr bwMode="auto">
          <a:xfrm>
            <a:off x="1590698" y="2788064"/>
            <a:ext cx="651485" cy="60325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KTypeRegular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CF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Investment</a:t>
            </a:r>
          </a:p>
          <a:p>
            <a:pPr eaLnBrk="1" hangingPunct="1">
              <a:defRPr/>
            </a:pPr>
            <a:r>
              <a:rPr lang="en-US" sz="1100" dirty="0" smtClean="0">
                <a:latin typeface="TKTypeMedium" pitchFamily="34" charset="0"/>
              </a:rPr>
              <a:t>Agreement</a:t>
            </a:r>
          </a:p>
        </p:txBody>
      </p:sp>
    </p:spTree>
    <p:extLst>
      <p:ext uri="{BB962C8B-B14F-4D97-AF65-F5344CB8AC3E}">
        <p14:creationId xmlns:p14="http://schemas.microsoft.com/office/powerpoint/2010/main" val="36130818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259200"/>
            <a:ext cx="8640000" cy="615553"/>
          </a:xfrm>
        </p:spPr>
        <p:txBody>
          <a:bodyPr/>
          <a:lstStyle/>
          <a:p>
            <a:r>
              <a:rPr lang="en-US" dirty="0" smtClean="0">
                <a:solidFill>
                  <a:srgbClr val="00A0F5"/>
                </a:solidFill>
              </a:rPr>
              <a:t>Technology Portfolio at </a:t>
            </a:r>
            <a:r>
              <a:rPr lang="en-US" dirty="0" err="1" smtClean="0">
                <a:solidFill>
                  <a:srgbClr val="00A0F5"/>
                </a:solidFill>
              </a:rPr>
              <a:t>thyssenkrupp</a:t>
            </a:r>
            <a:r>
              <a:rPr lang="en-US" dirty="0" smtClean="0">
                <a:solidFill>
                  <a:srgbClr val="00A0F5"/>
                </a:solidFill>
              </a:rPr>
              <a:t> Steering Changzhou</a:t>
            </a:r>
            <a:r>
              <a:rPr lang="en-US" dirty="0">
                <a:solidFill>
                  <a:srgbClr val="00A0F5"/>
                </a:solidFill>
              </a:rPr>
              <a:t/>
            </a:r>
            <a:br>
              <a:rPr lang="en-US" dirty="0">
                <a:solidFill>
                  <a:srgbClr val="00A0F5"/>
                </a:solidFill>
              </a:rPr>
            </a:br>
            <a:r>
              <a:rPr lang="en-US" altLang="de-DE" sz="1800" dirty="0">
                <a:solidFill>
                  <a:srgbClr val="4B5564"/>
                </a:solidFill>
              </a:rPr>
              <a:t>from Sub-Components to Wheel-to-Wheel Solution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22632" y="1523999"/>
            <a:ext cx="3657600" cy="2026455"/>
          </a:xfrm>
          <a:prstGeom prst="rect">
            <a:avLst/>
          </a:prstGeom>
          <a:solidFill>
            <a:srgbClr val="D9DEE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22632" y="3981040"/>
            <a:ext cx="3657600" cy="2029968"/>
          </a:xfrm>
          <a:prstGeom prst="rect">
            <a:avLst/>
          </a:prstGeom>
          <a:solidFill>
            <a:srgbClr val="D9DEE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5669" y="3981040"/>
            <a:ext cx="3657600" cy="2029968"/>
          </a:xfrm>
          <a:prstGeom prst="rect">
            <a:avLst/>
          </a:prstGeom>
          <a:solidFill>
            <a:srgbClr val="D9DEE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048000" y="2133600"/>
            <a:ext cx="3048000" cy="3048000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en-US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1" name="Picture 2" descr="C:\Users\j4000098\Desktop\Opening Ceremony\Market Place\Picture - TKPS Opening Ceremony\Market Place 2  - Column &amp; I-Shaft\其他图片\EPAS Lenksystem komplett ohne Hintergrund_2.t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71" b="100000" l="1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2800" y="2514600"/>
            <a:ext cx="2528713" cy="207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957637" y="1524000"/>
            <a:ext cx="29225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A0F5"/>
                </a:solidFill>
              </a:rPr>
              <a:t>Cold Forging Components</a:t>
            </a:r>
          </a:p>
        </p:txBody>
      </p:sp>
      <p:sp>
        <p:nvSpPr>
          <p:cNvPr id="17" name="Textfeld 1"/>
          <p:cNvSpPr txBox="1"/>
          <p:nvPr/>
        </p:nvSpPr>
        <p:spPr>
          <a:xfrm>
            <a:off x="498232" y="4445384"/>
            <a:ext cx="2194560" cy="964816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noAutofit/>
          </a:bodyPr>
          <a:lstStyle/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Rack EPAS Gear</a:t>
            </a:r>
          </a:p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Dual-Pinion EPAS </a:t>
            </a:r>
            <a:r>
              <a:rPr lang="en-US" sz="1100" dirty="0" smtClean="0"/>
              <a:t>Gear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228600" y="3981040"/>
            <a:ext cx="2188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A0F5"/>
                </a:solidFill>
              </a:rPr>
              <a:t>Rack EPAS System</a:t>
            </a:r>
          </a:p>
        </p:txBody>
      </p:sp>
      <p:sp>
        <p:nvSpPr>
          <p:cNvPr id="19" name="Textfeld 1"/>
          <p:cNvSpPr txBox="1"/>
          <p:nvPr/>
        </p:nvSpPr>
        <p:spPr>
          <a:xfrm>
            <a:off x="6096000" y="4445384"/>
            <a:ext cx="2194560" cy="964815"/>
          </a:xfrm>
          <a:prstGeom prst="rect">
            <a:avLst/>
          </a:prstGeom>
          <a:noFill/>
          <a:ln>
            <a:noFill/>
          </a:ln>
        </p:spPr>
        <p:txBody>
          <a:bodyPr wrap="square" lIns="182880" rtlCol="0">
            <a:noAutofit/>
          </a:bodyPr>
          <a:lstStyle/>
          <a:p>
            <a:pPr marL="180000" marR="0" lvl="0" indent="-180000" fontAlgn="auto">
              <a:lnSpc>
                <a:spcPct val="150000"/>
              </a:lnSpc>
              <a:buClr>
                <a:srgbClr val="00A0F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/>
              <a:t>Mid Torque Column EPAS</a:t>
            </a:r>
          </a:p>
          <a:p>
            <a:pPr marL="180000" marR="0" lvl="0" indent="-180000" fontAlgn="auto">
              <a:lnSpc>
                <a:spcPct val="150000"/>
              </a:lnSpc>
              <a:buClr>
                <a:srgbClr val="00A0F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/>
              <a:t>High Torque Column </a:t>
            </a:r>
            <a:r>
              <a:rPr lang="en-US" sz="1100" dirty="0" smtClean="0"/>
              <a:t>EPAS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6384036" y="3983719"/>
            <a:ext cx="2496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sz="2000" kern="0" dirty="0">
                <a:solidFill>
                  <a:srgbClr val="00A0F5"/>
                </a:solidFill>
              </a:rPr>
              <a:t>Column</a:t>
            </a:r>
            <a:r>
              <a:rPr lang="en-US" sz="2400" kern="0" dirty="0">
                <a:solidFill>
                  <a:srgbClr val="00A0F5"/>
                </a:solidFill>
              </a:rPr>
              <a:t> </a:t>
            </a:r>
            <a:r>
              <a:rPr lang="en-US" sz="2000" kern="0" dirty="0">
                <a:solidFill>
                  <a:srgbClr val="00A0F5"/>
                </a:solidFill>
              </a:rPr>
              <a:t>EPAS System</a:t>
            </a:r>
          </a:p>
        </p:txBody>
      </p:sp>
      <p:sp>
        <p:nvSpPr>
          <p:cNvPr id="14" name="Textfeld 1"/>
          <p:cNvSpPr txBox="1"/>
          <p:nvPr/>
        </p:nvSpPr>
        <p:spPr>
          <a:xfrm>
            <a:off x="6096000" y="1886799"/>
            <a:ext cx="2194560" cy="1107996"/>
          </a:xfrm>
          <a:prstGeom prst="rect">
            <a:avLst/>
          </a:prstGeom>
          <a:noFill/>
          <a:ln>
            <a:noFill/>
          </a:ln>
        </p:spPr>
        <p:txBody>
          <a:bodyPr wrap="square" lIns="182880" rtlCol="0">
            <a:spAutoFit/>
          </a:bodyPr>
          <a:lstStyle/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 smtClean="0"/>
              <a:t>Yokes </a:t>
            </a:r>
            <a:r>
              <a:rPr lang="en-US" sz="1100" dirty="0"/>
              <a:t>&amp; Shafts</a:t>
            </a:r>
          </a:p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Tripod &amp; </a:t>
            </a:r>
            <a:r>
              <a:rPr lang="en-US" sz="1100" dirty="0" err="1" smtClean="0"/>
              <a:t>Trispher</a:t>
            </a:r>
            <a:endParaRPr lang="en-US" sz="1100" dirty="0"/>
          </a:p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Inner Races</a:t>
            </a:r>
          </a:p>
          <a:p>
            <a:pPr marL="180000" indent="-180000">
              <a:lnSpc>
                <a:spcPct val="150000"/>
              </a:lnSpc>
              <a:buClr>
                <a:srgbClr val="00A0F5"/>
              </a:buClr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Bevel Gears</a:t>
            </a:r>
          </a:p>
        </p:txBody>
      </p:sp>
    </p:spTree>
    <p:extLst>
      <p:ext uri="{BB962C8B-B14F-4D97-AF65-F5344CB8AC3E}">
        <p14:creationId xmlns:p14="http://schemas.microsoft.com/office/powerpoint/2010/main" val="35815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07975" y="2855912"/>
            <a:ext cx="2743200" cy="760413"/>
            <a:chOff x="323528" y="2587038"/>
            <a:chExt cx="2743901" cy="760413"/>
          </a:xfrm>
        </p:grpSpPr>
        <p:sp>
          <p:nvSpPr>
            <p:cNvPr id="22560" name="Rectangle 42"/>
            <p:cNvSpPr>
              <a:spLocks noChangeArrowheads="1"/>
            </p:cNvSpPr>
            <p:nvPr/>
          </p:nvSpPr>
          <p:spPr bwMode="gray">
            <a:xfrm>
              <a:off x="323528" y="2587038"/>
              <a:ext cx="1296144" cy="760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lIns="54000" tIns="72000" rIns="18000" bIns="91440" anchor="ctr"/>
            <a:lstStyle/>
            <a:p>
              <a:pPr marL="168275" indent="-168275">
                <a:buClr>
                  <a:schemeClr val="tx1"/>
                </a:buClr>
                <a:buFont typeface="Wingdings" pitchFamily="2" charset="2"/>
                <a:buChar char="§"/>
              </a:pPr>
              <a:endParaRPr lang="en-US" altLang="en-US" sz="1400"/>
            </a:p>
          </p:txBody>
        </p:sp>
        <p:sp>
          <p:nvSpPr>
            <p:cNvPr id="22561" name="Rectangle 43"/>
            <p:cNvSpPr>
              <a:spLocks noChangeArrowheads="1"/>
            </p:cNvSpPr>
            <p:nvPr/>
          </p:nvSpPr>
          <p:spPr bwMode="gray">
            <a:xfrm>
              <a:off x="1771285" y="2587038"/>
              <a:ext cx="1296144" cy="760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lIns="54000" tIns="72000" rIns="18000" bIns="91440" anchor="ctr"/>
            <a:lstStyle/>
            <a:p>
              <a:pPr marL="168275" indent="-168275">
                <a:buClr>
                  <a:schemeClr val="tx1"/>
                </a:buClr>
                <a:buFont typeface="Wingdings" pitchFamily="2" charset="2"/>
                <a:buChar char="§"/>
              </a:pPr>
              <a:endParaRPr lang="en-US" altLang="en-US" sz="1400"/>
            </a:p>
          </p:txBody>
        </p:sp>
      </p:grpSp>
      <p:sp>
        <p:nvSpPr>
          <p:cNvPr id="22531" name="Rectangle 42"/>
          <p:cNvSpPr>
            <a:spLocks noChangeArrowheads="1"/>
          </p:cNvSpPr>
          <p:nvPr/>
        </p:nvSpPr>
        <p:spPr bwMode="gray">
          <a:xfrm>
            <a:off x="274638" y="1839912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2" name="Rectangle 43"/>
          <p:cNvSpPr>
            <a:spLocks noChangeArrowheads="1"/>
          </p:cNvSpPr>
          <p:nvPr/>
        </p:nvSpPr>
        <p:spPr bwMode="gray">
          <a:xfrm>
            <a:off x="1722438" y="1839912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3" name="Rectangle 44"/>
          <p:cNvSpPr>
            <a:spLocks noChangeArrowheads="1"/>
          </p:cNvSpPr>
          <p:nvPr/>
        </p:nvSpPr>
        <p:spPr bwMode="gray">
          <a:xfrm>
            <a:off x="3170238" y="1839912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4" name="Rectangle 45"/>
          <p:cNvSpPr>
            <a:spLocks noChangeArrowheads="1"/>
          </p:cNvSpPr>
          <p:nvPr/>
        </p:nvSpPr>
        <p:spPr bwMode="gray">
          <a:xfrm>
            <a:off x="4618038" y="1849437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5" name="Rectangle 46"/>
          <p:cNvSpPr>
            <a:spLocks noChangeArrowheads="1"/>
          </p:cNvSpPr>
          <p:nvPr/>
        </p:nvSpPr>
        <p:spPr bwMode="gray">
          <a:xfrm>
            <a:off x="6065838" y="1839912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6" name="Rectangle 47"/>
          <p:cNvSpPr>
            <a:spLocks noChangeArrowheads="1"/>
          </p:cNvSpPr>
          <p:nvPr/>
        </p:nvSpPr>
        <p:spPr bwMode="gray">
          <a:xfrm>
            <a:off x="7513638" y="1839912"/>
            <a:ext cx="1296987" cy="76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7" name="Rectangle 42"/>
          <p:cNvSpPr>
            <a:spLocks noChangeArrowheads="1"/>
          </p:cNvSpPr>
          <p:nvPr/>
        </p:nvSpPr>
        <p:spPr bwMode="gray">
          <a:xfrm>
            <a:off x="371475" y="4435475"/>
            <a:ext cx="1296988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8" name="Rectangle 43"/>
          <p:cNvSpPr>
            <a:spLocks noChangeArrowheads="1"/>
          </p:cNvSpPr>
          <p:nvPr/>
        </p:nvSpPr>
        <p:spPr bwMode="gray">
          <a:xfrm>
            <a:off x="1819275" y="4435475"/>
            <a:ext cx="1296988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39" name="Rectangle 44"/>
          <p:cNvSpPr>
            <a:spLocks noChangeArrowheads="1"/>
          </p:cNvSpPr>
          <p:nvPr/>
        </p:nvSpPr>
        <p:spPr bwMode="gray">
          <a:xfrm>
            <a:off x="3267075" y="4435475"/>
            <a:ext cx="1296988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40" name="Rectangle 45"/>
          <p:cNvSpPr>
            <a:spLocks noChangeArrowheads="1"/>
          </p:cNvSpPr>
          <p:nvPr/>
        </p:nvSpPr>
        <p:spPr bwMode="gray">
          <a:xfrm>
            <a:off x="4714875" y="4445000"/>
            <a:ext cx="1296988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41" name="Rectangle 46"/>
          <p:cNvSpPr>
            <a:spLocks noChangeArrowheads="1"/>
          </p:cNvSpPr>
          <p:nvPr/>
        </p:nvSpPr>
        <p:spPr bwMode="gray">
          <a:xfrm>
            <a:off x="6162675" y="4435475"/>
            <a:ext cx="1296988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sp>
        <p:nvSpPr>
          <p:cNvPr id="22542" name="Rectangle 47"/>
          <p:cNvSpPr>
            <a:spLocks noChangeArrowheads="1"/>
          </p:cNvSpPr>
          <p:nvPr/>
        </p:nvSpPr>
        <p:spPr bwMode="gray">
          <a:xfrm>
            <a:off x="3170238" y="2809875"/>
            <a:ext cx="1296987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54000" tIns="72000" rIns="18000" bIns="91440" anchor="ctr"/>
          <a:lstStyle/>
          <a:p>
            <a:pPr marL="168275" indent="-168275"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400"/>
          </a:p>
        </p:txBody>
      </p:sp>
      <p:pic>
        <p:nvPicPr>
          <p:cNvPr id="22543" name="Picture 58" descr="C:\Users\j4000098\Pictures\Logo\BAIC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722" y="2922587"/>
            <a:ext cx="11747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Picture 15" descr="C:\Users\j4000098\Pictures\Logo\SGM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2922587"/>
            <a:ext cx="723900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Picture 20" descr="C:\Users\j4000098\Pictures\Logo\Mercede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701" y="1945235"/>
            <a:ext cx="12795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Picture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2865437"/>
            <a:ext cx="89535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7" name="Picture 16" descr="C:\Users\j4000098\Pictures\Logo\Volv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635" y="1877217"/>
            <a:ext cx="6540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8" name="Picture 6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781" y="1927673"/>
            <a:ext cx="4714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9" name="Picture 10" descr="C:\Users\j4000098\Pictures\Logo\Nissan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8446" y="1921323"/>
            <a:ext cx="6016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itle 1"/>
          <p:cNvSpPr txBox="1">
            <a:spLocks/>
          </p:cNvSpPr>
          <p:nvPr/>
        </p:nvSpPr>
        <p:spPr>
          <a:xfrm>
            <a:off x="239713" y="1219200"/>
            <a:ext cx="8493125" cy="3968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/>
                <a:cs typeface="AppleGothic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9pPr>
          </a:lstStyle>
          <a:p>
            <a:pPr>
              <a:defRPr/>
            </a:pPr>
            <a:r>
              <a:rPr lang="en-US" sz="1800" kern="0" dirty="0" smtClean="0"/>
              <a:t>Today Customers (current and booked projects)</a:t>
            </a:r>
            <a:endParaRPr lang="en-US" sz="1800" kern="0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274638" y="3863975"/>
            <a:ext cx="8491537" cy="3968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/>
                <a:cs typeface="AppleGothic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KTypeMedium" pitchFamily="34" charset="0"/>
                <a:ea typeface="AppleGothic" pitchFamily="-65" charset="-127"/>
                <a:cs typeface="AppleGothic" pitchFamily="-65" charset="-127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KTypeBold" charset="0"/>
              </a:defRPr>
            </a:lvl9pPr>
          </a:lstStyle>
          <a:p>
            <a:pPr>
              <a:defRPr/>
            </a:pPr>
            <a:r>
              <a:rPr lang="en-US" sz="1800" kern="0" dirty="0" smtClean="0"/>
              <a:t>Future possible new Customers</a:t>
            </a:r>
            <a:endParaRPr lang="en-US" sz="1800" kern="0" dirty="0"/>
          </a:p>
        </p:txBody>
      </p:sp>
      <p:pic>
        <p:nvPicPr>
          <p:cNvPr id="22553" name="Picture 36" descr="C:\Users\j4000098\Pictures\Logo\Ford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13" y="1877217"/>
            <a:ext cx="122078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4" name="Picture 38" descr="C:\Users\j4000098\Pictures\Logo\Mazda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13" y="4519612"/>
            <a:ext cx="59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5" name="Picture 12" descr="C:\Users\j4000098\Pictures\Logo\logo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425" y="4497841"/>
            <a:ext cx="9747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6" name="Picture 12" descr="C:\Users\j4000098\Pictures\Logo\logo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238" y="4519272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7" name="Picture 14" descr="C:\Users\j4000098\Pictures\Logo\6903687_121320228155_2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425" y="2863850"/>
            <a:ext cx="9255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8" name="Picture 63" descr="VW3D_033"/>
          <p:cNvPicPr>
            <a:picLocks noChangeAspect="1" noChangeArrowheads="1"/>
          </p:cNvPicPr>
          <p:nvPr/>
        </p:nvPicPr>
        <p:blipFill>
          <a:blip r:embed="rId15" cstate="email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8261" y="2815557"/>
            <a:ext cx="6064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9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8038" y="2040485"/>
            <a:ext cx="9064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252000" y="259200"/>
            <a:ext cx="8640000" cy="61555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kern="1200">
                <a:solidFill>
                  <a:schemeClr val="accent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Long-term Relationship with Leading OEMs Worldwide </a:t>
            </a:r>
            <a:br>
              <a:rPr lang="en-US" dirty="0" smtClean="0"/>
            </a:br>
            <a:r>
              <a:rPr lang="en-US" sz="1800" dirty="0" smtClean="0">
                <a:solidFill>
                  <a:schemeClr val="tx1"/>
                </a:solidFill>
              </a:rPr>
              <a:t>Serving </a:t>
            </a:r>
            <a:r>
              <a:rPr lang="en-US" sz="1800" dirty="0">
                <a:solidFill>
                  <a:schemeClr val="tx1"/>
                </a:solidFill>
              </a:rPr>
              <a:t>a diverse customer portfolio</a:t>
            </a:r>
          </a:p>
        </p:txBody>
      </p:sp>
      <p:pic>
        <p:nvPicPr>
          <p:cNvPr id="34" name="Picture 69" descr="ANd9GcRpqUcUu0So0gHLIB27N3_ywK5UIEeApAS5tFri6cxVq1J5cTYF7f1MRcVW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2922587"/>
            <a:ext cx="792162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711699"/>
            <a:ext cx="71913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A2A3A5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920" y="4665861"/>
            <a:ext cx="1071105" cy="299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14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"/>
          <p:cNvSpPr txBox="1">
            <a:spLocks noChangeArrowheads="1"/>
          </p:cNvSpPr>
          <p:nvPr/>
        </p:nvSpPr>
        <p:spPr bwMode="auto">
          <a:xfrm>
            <a:off x="2530058" y="609599"/>
            <a:ext cx="731520" cy="246221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45720" rIns="4572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altLang="en-US" sz="1000" dirty="0" smtClean="0">
                <a:solidFill>
                  <a:schemeClr val="bg1"/>
                </a:solidFill>
                <a:latin typeface="TKTypeBold" pitchFamily="34" charset="0"/>
              </a:rPr>
              <a:t>Rack EPAS</a:t>
            </a:r>
            <a:endParaRPr lang="en-US" altLang="en-US" sz="1000" dirty="0">
              <a:solidFill>
                <a:schemeClr val="bg1"/>
              </a:solidFill>
              <a:latin typeface="TKTypeBold" pitchFamily="34" charset="0"/>
            </a:endParaRPr>
          </a:p>
        </p:txBody>
      </p:sp>
      <p:sp>
        <p:nvSpPr>
          <p:cNvPr id="142" name="TextBox 109"/>
          <p:cNvSpPr txBox="1">
            <a:spLocks noChangeArrowheads="1"/>
          </p:cNvSpPr>
          <p:nvPr/>
        </p:nvSpPr>
        <p:spPr bwMode="auto">
          <a:xfrm>
            <a:off x="3261578" y="609599"/>
            <a:ext cx="731520" cy="246221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lIns="45720" rIns="4572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altLang="en-US" sz="1000" dirty="0" smtClean="0">
                <a:solidFill>
                  <a:schemeClr val="bg1"/>
                </a:solidFill>
                <a:latin typeface="TKTypeBold" pitchFamily="34" charset="0"/>
              </a:rPr>
              <a:t>DP EPAS</a:t>
            </a:r>
            <a:endParaRPr lang="en-US" altLang="en-US" sz="1000" dirty="0">
              <a:solidFill>
                <a:schemeClr val="bg1"/>
              </a:solidFill>
              <a:latin typeface="TKTypeBol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259200"/>
            <a:ext cx="8640000" cy="615553"/>
          </a:xfrm>
        </p:spPr>
        <p:txBody>
          <a:bodyPr/>
          <a:lstStyle/>
          <a:p>
            <a:r>
              <a:rPr lang="en-US" dirty="0" smtClean="0"/>
              <a:t>Projects Highlights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 smtClean="0">
                <a:solidFill>
                  <a:schemeClr val="tx1"/>
                </a:solidFill>
              </a:rPr>
              <a:t>SOP Project Overview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7" name="TextBox 109"/>
          <p:cNvSpPr txBox="1">
            <a:spLocks noChangeArrowheads="1"/>
          </p:cNvSpPr>
          <p:nvPr/>
        </p:nvSpPr>
        <p:spPr bwMode="auto">
          <a:xfrm>
            <a:off x="3993098" y="607760"/>
            <a:ext cx="914400" cy="246888"/>
          </a:xfrm>
          <a:prstGeom prst="rect">
            <a:avLst/>
          </a:prstGeom>
          <a:solidFill>
            <a:srgbClr val="9BC832"/>
          </a:solidFill>
          <a:ln>
            <a:noFill/>
          </a:ln>
          <a:extLst/>
        </p:spPr>
        <p:txBody>
          <a:bodyPr lIns="45720" rIns="4572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altLang="en-US" sz="1000" dirty="0" smtClean="0">
                <a:solidFill>
                  <a:schemeClr val="bg1"/>
                </a:solidFill>
                <a:latin typeface="TKTypeBold" pitchFamily="34" charset="0"/>
              </a:rPr>
              <a:t>Column EPAS</a:t>
            </a:r>
            <a:endParaRPr lang="en-US" altLang="en-US" sz="1000" dirty="0">
              <a:solidFill>
                <a:schemeClr val="bg1"/>
              </a:solidFill>
              <a:latin typeface="TKTypeBold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878728"/>
              </p:ext>
            </p:extLst>
          </p:nvPr>
        </p:nvGraphicFramePr>
        <p:xfrm>
          <a:off x="298447" y="1066800"/>
          <a:ext cx="8616953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17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Model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Annual Volume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2014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2015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2016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2017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2018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2019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FAW </a:t>
                      </a:r>
                    </a:p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A-</a:t>
                      </a:r>
                      <a:r>
                        <a:rPr lang="de-DE" altLang="de-DE" sz="1000" dirty="0" err="1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Platform</a:t>
                      </a: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FAW R020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SGMW GP50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3A662"/>
                        </a:buClr>
                        <a:buFont typeface="Wingdings" pitchFamily="2" charset="2"/>
                        <a:buNone/>
                        <a:defRPr/>
                      </a:pPr>
                      <a:r>
                        <a:rPr lang="de-DE" sz="1000" dirty="0" smtClean="0">
                          <a:solidFill>
                            <a:srgbClr val="000000"/>
                          </a:solidFill>
                          <a:ea typeface="MS PGothic"/>
                          <a:cs typeface="Arial" pitchFamily="34" charset="0"/>
                        </a:rPr>
                        <a:t>BAIC C51E/C32B/B20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Renault/Nissan</a:t>
                      </a:r>
                    </a:p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CMF-B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GAC </a:t>
                      </a:r>
                    </a:p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GS3, GS4, GA6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Ford C2B2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Renault </a:t>
                      </a:r>
                    </a:p>
                    <a:p>
                      <a:pPr marL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altLang="de-DE" sz="1000" dirty="0" smtClean="0">
                          <a:solidFill>
                            <a:srgbClr val="000000"/>
                          </a:solidFill>
                          <a:cs typeface="Arial" pitchFamily="34" charset="0"/>
                        </a:rPr>
                        <a:t>CMF-C/D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000" dirty="0" smtClean="0">
                        <a:solidFill>
                          <a:srgbClr val="000000"/>
                        </a:solidFill>
                        <a:cs typeface="Arial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DAI E-Class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000" kern="1200" dirty="0" smtClean="0">
                        <a:solidFill>
                          <a:schemeClr val="tx1"/>
                        </a:solidFill>
                        <a:latin typeface="TKTypeBold" pitchFamily="34" charset="0"/>
                        <a:ea typeface="+mn-ea"/>
                        <a:cs typeface="+mn-cs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DAI C-Class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000" kern="1200" dirty="0" smtClean="0">
                        <a:solidFill>
                          <a:schemeClr val="tx1"/>
                        </a:solidFill>
                        <a:latin typeface="TKTypeBold" pitchFamily="34" charset="0"/>
                        <a:ea typeface="+mn-ea"/>
                        <a:cs typeface="+mn-cs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/>
                      <a:endParaRPr lang="de-CH" sz="900" dirty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dirty="0" err="1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Geely</a:t>
                      </a:r>
                      <a:r>
                        <a:rPr lang="de-CH" sz="1000" baseline="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 Volvo </a:t>
                      </a:r>
                      <a:r>
                        <a:rPr lang="de-CH" sz="1000" dirty="0" smtClean="0">
                          <a:solidFill>
                            <a:schemeClr val="tx1"/>
                          </a:solidFill>
                          <a:latin typeface="TKTypeBold" pitchFamily="34" charset="0"/>
                        </a:rPr>
                        <a:t>CMA</a:t>
                      </a: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000" dirty="0" smtClean="0">
                        <a:solidFill>
                          <a:schemeClr val="tx1"/>
                        </a:solidFill>
                        <a:latin typeface="TKTypeBold" pitchFamily="34" charset="0"/>
                      </a:endParaRPr>
                    </a:p>
                  </a:txBody>
                  <a:tcPr marL="91446" marR="914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19" name="Picture 59" descr="HBjH0GQ3_335x22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921" y="4702698"/>
            <a:ext cx="516891" cy="27201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0" name="Picture 60" descr="mercedes_c_klasse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21" y="5105400"/>
            <a:ext cx="513735" cy="27034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2" name="Picture 19" descr="C:\Users\j4000098\Pictures\Logo\Mercedes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2722" y="4724400"/>
            <a:ext cx="493593" cy="50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1737773" y="5417479"/>
            <a:ext cx="700627" cy="291979"/>
            <a:chOff x="443658" y="5178243"/>
            <a:chExt cx="700627" cy="291979"/>
          </a:xfrm>
        </p:grpSpPr>
        <p:pic>
          <p:nvPicPr>
            <p:cNvPr id="24" name="Picture 3" descr="C:\Users\j4000098\Pictures\Logo\Volvo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3658" y="5178243"/>
              <a:ext cx="283467" cy="291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:\Users\j4000098\Desktop\130527274953314616.jp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47469" y="5227308"/>
              <a:ext cx="396816" cy="207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Pentagon 16"/>
          <p:cNvSpPr/>
          <p:nvPr/>
        </p:nvSpPr>
        <p:spPr>
          <a:xfrm>
            <a:off x="6629400" y="4691442"/>
            <a:ext cx="2286000" cy="25641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ctr"/>
          <a:lstStyle/>
          <a:p>
            <a:pPr algn="l"/>
            <a:r>
              <a:rPr lang="en-US" sz="1050" b="1" dirty="0" smtClean="0">
                <a:latin typeface="TKTypeBold" pitchFamily="34" charset="0"/>
              </a:rPr>
              <a:t>04/2016</a:t>
            </a:r>
            <a:endParaRPr lang="en-US" sz="1050" b="1" dirty="0">
              <a:latin typeface="TKTypeBold" pitchFamily="34" charset="0"/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7240948" y="5499940"/>
            <a:ext cx="1674452" cy="278439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ctr"/>
          <a:lstStyle/>
          <a:p>
            <a:pPr algn="l"/>
            <a:r>
              <a:rPr lang="en-US" sz="1050" dirty="0" smtClean="0">
                <a:latin typeface="TKTypeBold" pitchFamily="34" charset="0"/>
              </a:rPr>
              <a:t>03/2017</a:t>
            </a:r>
            <a:endParaRPr lang="en-US" sz="1050" dirty="0">
              <a:latin typeface="TKTypeBold" pitchFamily="34" charset="0"/>
            </a:endParaRPr>
          </a:p>
        </p:txBody>
      </p:sp>
      <p:sp>
        <p:nvSpPr>
          <p:cNvPr id="26" name="Pentagon 25"/>
          <p:cNvSpPr/>
          <p:nvPr/>
        </p:nvSpPr>
        <p:spPr>
          <a:xfrm>
            <a:off x="5410200" y="5105400"/>
            <a:ext cx="3505200" cy="25641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ctr"/>
          <a:lstStyle/>
          <a:p>
            <a:pPr algn="l"/>
            <a:r>
              <a:rPr lang="en-US" sz="1050" b="1" dirty="0" smtClean="0">
                <a:latin typeface="TKTypeBold" pitchFamily="34" charset="0"/>
              </a:rPr>
              <a:t>06/2014</a:t>
            </a:r>
            <a:endParaRPr lang="en-US" sz="1050" b="1" dirty="0">
              <a:latin typeface="TKTypeBold" pitchFamily="34" charset="0"/>
            </a:endParaRPr>
          </a:p>
        </p:txBody>
      </p:sp>
      <p:pic>
        <p:nvPicPr>
          <p:cNvPr id="27" name="Picture 8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509" y="1432560"/>
            <a:ext cx="516891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" name="Grafik 194"/>
          <p:cNvPicPr>
            <a:picLocks noChangeAspect="1"/>
          </p:cNvPicPr>
          <p:nvPr/>
        </p:nvPicPr>
        <p:blipFill>
          <a:blip r:embed="rId10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969" y="1828800"/>
            <a:ext cx="519431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00" y="2209800"/>
            <a:ext cx="53210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6E6E6"/>
                  </a:outerShdw>
                </a:effectLst>
              </a14:hiddenEffects>
            </a:ext>
          </a:extLst>
        </p:spPr>
      </p:pic>
      <p:pic>
        <p:nvPicPr>
          <p:cNvPr id="30" name="Grafik 2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01" y="2637007"/>
            <a:ext cx="532100" cy="35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4" descr="https://encrypted-tbn0.gstatic.com/images?q=tbn:ANd9GcTG3hM9vXdTu1PAWNNmOlQ5UBrbv962hwl_YxjbC63hmNiILeD842jCgoA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00" y="3030676"/>
            <a:ext cx="532100" cy="33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03" y="3489960"/>
            <a:ext cx="564497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040" y="3886200"/>
            <a:ext cx="56436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00" y="4303034"/>
            <a:ext cx="532100" cy="28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Pentagon 40"/>
          <p:cNvSpPr/>
          <p:nvPr/>
        </p:nvSpPr>
        <p:spPr>
          <a:xfrm>
            <a:off x="6267156" y="1433209"/>
            <a:ext cx="2648243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2" name="Pentagon 41"/>
          <p:cNvSpPr/>
          <p:nvPr/>
        </p:nvSpPr>
        <p:spPr>
          <a:xfrm>
            <a:off x="6705600" y="1828800"/>
            <a:ext cx="2209800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3" name="Pentagon 42"/>
          <p:cNvSpPr/>
          <p:nvPr/>
        </p:nvSpPr>
        <p:spPr>
          <a:xfrm>
            <a:off x="5562599" y="2209800"/>
            <a:ext cx="3352799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6" name="Pentagon 45"/>
          <p:cNvSpPr/>
          <p:nvPr/>
        </p:nvSpPr>
        <p:spPr>
          <a:xfrm>
            <a:off x="7391399" y="3075914"/>
            <a:ext cx="1523997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7" name="Pentagon 46"/>
          <p:cNvSpPr/>
          <p:nvPr/>
        </p:nvSpPr>
        <p:spPr>
          <a:xfrm>
            <a:off x="7391399" y="3430407"/>
            <a:ext cx="1524001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8" name="Pentagon 47"/>
          <p:cNvSpPr/>
          <p:nvPr/>
        </p:nvSpPr>
        <p:spPr>
          <a:xfrm>
            <a:off x="8305800" y="3867912"/>
            <a:ext cx="609600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sp>
        <p:nvSpPr>
          <p:cNvPr id="49" name="Pentagon 48"/>
          <p:cNvSpPr/>
          <p:nvPr/>
        </p:nvSpPr>
        <p:spPr>
          <a:xfrm>
            <a:off x="8001000" y="4247622"/>
            <a:ext cx="914400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486400"/>
            <a:ext cx="520856" cy="28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Pentagon 34"/>
          <p:cNvSpPr/>
          <p:nvPr/>
        </p:nvSpPr>
        <p:spPr>
          <a:xfrm>
            <a:off x="6419556" y="2637007"/>
            <a:ext cx="2495841" cy="246888"/>
          </a:xfrm>
          <a:prstGeom prst="homePlate">
            <a:avLst/>
          </a:prstGeom>
          <a:solidFill>
            <a:srgbClr val="9B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dirty="0">
              <a:latin typeface="TKType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2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7400" y="4344988"/>
            <a:ext cx="609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4368800"/>
            <a:ext cx="5842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4397375"/>
            <a:ext cx="58261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0750">
            <a:off x="6642100" y="4321175"/>
            <a:ext cx="307975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2875" y="3725863"/>
            <a:ext cx="5603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Grafik 17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838" y="3659188"/>
            <a:ext cx="2714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54" y="1222952"/>
            <a:ext cx="8588326" cy="4431323"/>
          </a:xfrm>
          <a:prstGeom prst="rect">
            <a:avLst/>
          </a:prstGeom>
        </p:spPr>
      </p:pic>
      <p:sp>
        <p:nvSpPr>
          <p:cNvPr id="200" name="Rechteckige Legende 199"/>
          <p:cNvSpPr/>
          <p:nvPr/>
        </p:nvSpPr>
        <p:spPr bwMode="auto">
          <a:xfrm>
            <a:off x="5201516" y="3352348"/>
            <a:ext cx="3347933" cy="1828110"/>
          </a:xfrm>
          <a:prstGeom prst="wedgeRectCallout">
            <a:avLst>
              <a:gd name="adj1" fmla="val 11508"/>
              <a:gd name="adj2" fmla="val -101052"/>
            </a:avLst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  <a:alpha val="64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69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none"/>
          <a:lstStyle/>
          <a:p>
            <a:pPr>
              <a:defRPr/>
            </a:pPr>
            <a:endParaRPr lang="de-CH" sz="1000" dirty="0">
              <a:solidFill>
                <a:srgbClr val="000000"/>
              </a:solidFill>
            </a:endParaRPr>
          </a:p>
        </p:txBody>
      </p:sp>
      <p:sp>
        <p:nvSpPr>
          <p:cNvPr id="218" name="Abgerundetes Rechteck 217"/>
          <p:cNvSpPr/>
          <p:nvPr/>
        </p:nvSpPr>
        <p:spPr bwMode="auto">
          <a:xfrm>
            <a:off x="7119837" y="4167468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tx1"/>
              </a:solidFill>
            </a:endParaRPr>
          </a:p>
        </p:txBody>
      </p:sp>
      <p:sp>
        <p:nvSpPr>
          <p:cNvPr id="219" name="Textfeld 218"/>
          <p:cNvSpPr txBox="1"/>
          <p:nvPr/>
        </p:nvSpPr>
        <p:spPr>
          <a:xfrm>
            <a:off x="7118434" y="4173927"/>
            <a:ext cx="325731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>
                <a:solidFill>
                  <a:srgbClr val="FFFFFF"/>
                </a:solidFill>
                <a:ea typeface="MS PGothic" pitchFamily="34" charset="-128"/>
              </a:rPr>
              <a:t>PP</a:t>
            </a:r>
          </a:p>
        </p:txBody>
      </p:sp>
      <p:sp>
        <p:nvSpPr>
          <p:cNvPr id="244" name="Abgerundetes Rechteck 243"/>
          <p:cNvSpPr/>
          <p:nvPr/>
        </p:nvSpPr>
        <p:spPr bwMode="auto">
          <a:xfrm>
            <a:off x="7809782" y="4167828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tx1"/>
              </a:solidFill>
            </a:endParaRPr>
          </a:p>
        </p:txBody>
      </p:sp>
      <p:sp>
        <p:nvSpPr>
          <p:cNvPr id="245" name="Textfeld 244"/>
          <p:cNvSpPr txBox="1"/>
          <p:nvPr/>
        </p:nvSpPr>
        <p:spPr>
          <a:xfrm>
            <a:off x="7830976" y="4172328"/>
            <a:ext cx="322525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solidFill>
                  <a:srgbClr val="FFFFFF"/>
                </a:solidFill>
                <a:ea typeface="MS PGothic" pitchFamily="34" charset="-128"/>
              </a:rPr>
              <a:t>FA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60" name="Abgerundetes Rechteck 259"/>
          <p:cNvSpPr/>
          <p:nvPr/>
        </p:nvSpPr>
        <p:spPr bwMode="auto">
          <a:xfrm>
            <a:off x="5738559" y="4167468"/>
            <a:ext cx="648000" cy="640854"/>
          </a:xfrm>
          <a:prstGeom prst="roundRect">
            <a:avLst/>
          </a:prstGeom>
          <a:solidFill>
            <a:srgbClr val="DE9D22"/>
          </a:soli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rgbClr val="000000"/>
              </a:solidFill>
            </a:endParaRPr>
          </a:p>
        </p:txBody>
      </p:sp>
      <p:sp>
        <p:nvSpPr>
          <p:cNvPr id="264" name="Textfeld 263"/>
          <p:cNvSpPr txBox="1"/>
          <p:nvPr/>
        </p:nvSpPr>
        <p:spPr>
          <a:xfrm>
            <a:off x="5685555" y="4160322"/>
            <a:ext cx="734496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solidFill>
                  <a:srgbClr val="FFFFFF"/>
                </a:solidFill>
                <a:ea typeface="MS PGothic" pitchFamily="34" charset="-128"/>
              </a:rPr>
              <a:t>Ball </a:t>
            </a:r>
            <a:r>
              <a:rPr lang="de-CH" dirty="0" err="1" smtClean="0">
                <a:solidFill>
                  <a:srgbClr val="FFFFFF"/>
                </a:solidFill>
                <a:ea typeface="MS PGothic" pitchFamily="34" charset="-128"/>
              </a:rPr>
              <a:t>Screw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80" name="Abgerundetes Rechteck 279"/>
          <p:cNvSpPr/>
          <p:nvPr/>
        </p:nvSpPr>
        <p:spPr bwMode="auto">
          <a:xfrm>
            <a:off x="6432171" y="4167468"/>
            <a:ext cx="643648" cy="640854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tx1"/>
              </a:solidFill>
            </a:endParaRPr>
          </a:p>
        </p:txBody>
      </p:sp>
      <p:sp>
        <p:nvSpPr>
          <p:cNvPr id="281" name="Textfeld 280"/>
          <p:cNvSpPr txBox="1"/>
          <p:nvPr/>
        </p:nvSpPr>
        <p:spPr>
          <a:xfrm>
            <a:off x="6470772" y="4171138"/>
            <a:ext cx="290464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solidFill>
                  <a:srgbClr val="FFFFFF"/>
                </a:solidFill>
                <a:ea typeface="MS PGothic" pitchFamily="34" charset="-128"/>
              </a:rPr>
              <a:t>IS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92" name="Abgerundetes Rechteck 291"/>
          <p:cNvSpPr/>
          <p:nvPr/>
        </p:nvSpPr>
        <p:spPr bwMode="auto">
          <a:xfrm>
            <a:off x="6447378" y="3479454"/>
            <a:ext cx="648000" cy="640854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tx1"/>
              </a:solidFill>
            </a:endParaRPr>
          </a:p>
        </p:txBody>
      </p:sp>
      <p:sp>
        <p:nvSpPr>
          <p:cNvPr id="293" name="Textfeld 292"/>
          <p:cNvSpPr txBox="1"/>
          <p:nvPr/>
        </p:nvSpPr>
        <p:spPr>
          <a:xfrm>
            <a:off x="6444855" y="3479852"/>
            <a:ext cx="441146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solidFill>
                  <a:srgbClr val="FFFFFF"/>
                </a:solidFill>
                <a:ea typeface="MS PGothic" pitchFamily="34" charset="-128"/>
              </a:rPr>
              <a:t>Rack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64" name="Abgerundetes Rechteck 163"/>
          <p:cNvSpPr/>
          <p:nvPr/>
        </p:nvSpPr>
        <p:spPr bwMode="auto">
          <a:xfrm>
            <a:off x="5738685" y="3481685"/>
            <a:ext cx="648000" cy="640854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tx1"/>
              </a:solidFill>
            </a:endParaRPr>
          </a:p>
        </p:txBody>
      </p:sp>
      <p:sp>
        <p:nvSpPr>
          <p:cNvPr id="165" name="Textfeld 164"/>
          <p:cNvSpPr txBox="1"/>
          <p:nvPr/>
        </p:nvSpPr>
        <p:spPr>
          <a:xfrm>
            <a:off x="5748303" y="3475881"/>
            <a:ext cx="383438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solidFill>
                  <a:srgbClr val="FFFFFF"/>
                </a:solidFill>
                <a:ea typeface="MS PGothic" pitchFamily="34" charset="-128"/>
              </a:rPr>
              <a:t>WW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9271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250825"/>
            <a:ext cx="8491538" cy="338554"/>
          </a:xfrm>
        </p:spPr>
        <p:txBody>
          <a:bodyPr/>
          <a:lstStyle/>
          <a:p>
            <a:r>
              <a:rPr lang="en-US" altLang="de-DE" dirty="0"/>
              <a:t>Depth of Added Value – </a:t>
            </a:r>
            <a:r>
              <a:rPr lang="en-US" altLang="de-DE" dirty="0" err="1"/>
              <a:t>Inhouse</a:t>
            </a:r>
            <a:r>
              <a:rPr lang="en-US" altLang="de-DE" dirty="0"/>
              <a:t> </a:t>
            </a:r>
            <a:r>
              <a:rPr lang="en-US" altLang="de-DE" dirty="0" err="1"/>
              <a:t>Manufacturiung</a:t>
            </a:r>
            <a:endParaRPr lang="en-GB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93675" y="595313"/>
            <a:ext cx="843915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de-CH" sz="1600" dirty="0" smtClean="0">
                <a:solidFill>
                  <a:srgbClr val="000000">
                    <a:lumMod val="50000"/>
                    <a:lumOff val="50000"/>
                  </a:srgbClr>
                </a:solidFill>
                <a:ea typeface="MS PGothic" pitchFamily="34" charset="-128"/>
              </a:rPr>
              <a:t>PCHZ </a:t>
            </a:r>
            <a:r>
              <a:rPr lang="de-CH" sz="1600" dirty="0" err="1" smtClean="0">
                <a:solidFill>
                  <a:srgbClr val="000000">
                    <a:lumMod val="50000"/>
                    <a:lumOff val="50000"/>
                  </a:srgbClr>
                </a:solidFill>
                <a:ea typeface="MS PGothic" pitchFamily="34" charset="-128"/>
              </a:rPr>
              <a:t>Footprint</a:t>
            </a:r>
            <a:endParaRPr lang="de-CH" sz="1600" dirty="0">
              <a:solidFill>
                <a:srgbClr val="000000">
                  <a:lumMod val="50000"/>
                  <a:lumOff val="50000"/>
                </a:srgbClr>
              </a:solidFill>
              <a:ea typeface="MS PGothic" pitchFamily="34" charset="-128"/>
            </a:endParaRPr>
          </a:p>
        </p:txBody>
      </p:sp>
      <p:sp>
        <p:nvSpPr>
          <p:cNvPr id="10" name="AutoShape 53"/>
          <p:cNvSpPr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274638" y="5691187"/>
            <a:ext cx="8596312" cy="4048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82353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lIns="162000" tIns="36000" rIns="54000" bIns="36000" anchor="ctr"/>
          <a:lstStyle/>
          <a:p>
            <a:pPr>
              <a:defRPr/>
            </a:pPr>
            <a:r>
              <a:rPr lang="de-DE" sz="1800" dirty="0">
                <a:solidFill>
                  <a:srgbClr val="FFFFFF"/>
                </a:solidFill>
                <a:ea typeface="MS PGothic" pitchFamily="34" charset="-128"/>
              </a:rPr>
              <a:t>Focus: Market </a:t>
            </a:r>
            <a:r>
              <a:rPr lang="de-DE" sz="1800" dirty="0" err="1">
                <a:solidFill>
                  <a:srgbClr val="FFFFFF"/>
                </a:solidFill>
                <a:ea typeface="MS PGothic" pitchFamily="34" charset="-128"/>
              </a:rPr>
              <a:t>related</a:t>
            </a:r>
            <a:r>
              <a:rPr lang="de-DE" sz="1800" dirty="0">
                <a:solidFill>
                  <a:srgbClr val="FFFFFF"/>
                </a:solidFill>
                <a:ea typeface="MS PGothic" pitchFamily="34" charset="-128"/>
              </a:rPr>
              <a:t> </a:t>
            </a:r>
            <a:r>
              <a:rPr lang="de-DE" sz="1800" dirty="0" err="1">
                <a:solidFill>
                  <a:srgbClr val="FFFFFF"/>
                </a:solidFill>
                <a:ea typeface="MS PGothic" pitchFamily="34" charset="-128"/>
              </a:rPr>
              <a:t>inhouse</a:t>
            </a:r>
            <a:r>
              <a:rPr lang="de-DE" sz="1800" dirty="0">
                <a:solidFill>
                  <a:srgbClr val="FFFFFF"/>
                </a:solidFill>
                <a:ea typeface="MS PGothic" pitchFamily="34" charset="-128"/>
              </a:rPr>
              <a:t> </a:t>
            </a:r>
            <a:r>
              <a:rPr lang="de-DE" sz="1800" dirty="0" err="1">
                <a:solidFill>
                  <a:srgbClr val="FFFFFF"/>
                </a:solidFill>
                <a:ea typeface="MS PGothic" pitchFamily="34" charset="-128"/>
              </a:rPr>
              <a:t>manufacturing</a:t>
            </a:r>
            <a:endParaRPr lang="de-DE" sz="1800" dirty="0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9288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6450" y="4362450"/>
            <a:ext cx="6111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89" name="Picture 3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4386263"/>
            <a:ext cx="58578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0" name="Picture 6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688" y="4414838"/>
            <a:ext cx="584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1" name="Picture 13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513" y="3743325"/>
            <a:ext cx="5603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2" name="Grafik 110"/>
          <p:cNvPicPr>
            <a:picLocks noChangeAspect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75" y="3676650"/>
            <a:ext cx="271463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8" name="Picture 6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4225" y="3709988"/>
            <a:ext cx="584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9" name="Picture 8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0750">
            <a:off x="8047038" y="3625850"/>
            <a:ext cx="3079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Abgerundetes Rechteck 124"/>
          <p:cNvSpPr/>
          <p:nvPr/>
        </p:nvSpPr>
        <p:spPr bwMode="auto">
          <a:xfrm>
            <a:off x="7138105" y="3480314"/>
            <a:ext cx="648000" cy="640854"/>
          </a:xfrm>
          <a:prstGeom prst="roundRect">
            <a:avLst/>
          </a:prstGeom>
          <a:solidFill>
            <a:srgbClr val="DE9D22"/>
          </a:soli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126" name="Abgerundetes Rechteck 125"/>
          <p:cNvSpPr/>
          <p:nvPr/>
        </p:nvSpPr>
        <p:spPr bwMode="auto">
          <a:xfrm>
            <a:off x="7837501" y="3473168"/>
            <a:ext cx="643648" cy="640854"/>
          </a:xfrm>
          <a:prstGeom prst="roundRect">
            <a:avLst/>
          </a:prstGeom>
          <a:solidFill>
            <a:srgbClr val="DE9D22"/>
          </a:soli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pic>
        <p:nvPicPr>
          <p:cNvPr id="9302" name="Picture 12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5506">
            <a:off x="7242175" y="3603625"/>
            <a:ext cx="4175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feld 127"/>
          <p:cNvSpPr txBox="1"/>
          <p:nvPr/>
        </p:nvSpPr>
        <p:spPr>
          <a:xfrm>
            <a:off x="7127073" y="3479874"/>
            <a:ext cx="461986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 smtClean="0">
                <a:solidFill>
                  <a:srgbClr val="FFFFFF"/>
                </a:solidFill>
                <a:ea typeface="MS PGothic" pitchFamily="34" charset="-128"/>
              </a:rPr>
              <a:t>Shaft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29" name="Textfeld 128"/>
          <p:cNvSpPr txBox="1"/>
          <p:nvPr/>
        </p:nvSpPr>
        <p:spPr>
          <a:xfrm>
            <a:off x="7902684" y="3483664"/>
            <a:ext cx="513282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 smtClean="0">
                <a:solidFill>
                  <a:srgbClr val="FFFFFF"/>
                </a:solidFill>
                <a:ea typeface="MS PGothic" pitchFamily="34" charset="-128"/>
              </a:rPr>
              <a:t>Pinion</a:t>
            </a:r>
            <a:endParaRPr lang="de-CH" dirty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31" name="Oval 3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51993" y="3329168"/>
            <a:ext cx="288000" cy="288000"/>
          </a:xfrm>
          <a:prstGeom prst="ellipse">
            <a:avLst/>
          </a:prstGeom>
          <a:solidFill>
            <a:srgbClr val="EE9E1C"/>
          </a:solidFill>
          <a:ln w="9525">
            <a:solidFill>
              <a:schemeClr val="bg1"/>
            </a:solidFill>
            <a:round/>
            <a:headEnd/>
            <a:tailEnd/>
          </a:ln>
          <a:scene3d>
            <a:camera prst="isometricOffAxis2Left">
              <a:rot lat="738000" lon="1440000" rev="78000"/>
            </a:camera>
            <a:lightRig rig="threePt" dir="t"/>
          </a:scene3d>
        </p:spPr>
        <p:txBody>
          <a:bodyPr wrap="none" lIns="93286" tIns="46643" rIns="93286" bIns="46643" anchor="ctr"/>
          <a:lstStyle>
            <a:lvl1pPr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1pPr>
            <a:lvl2pPr marL="742950" indent="-28575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2pPr>
            <a:lvl3pPr marL="11430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3pPr>
            <a:lvl4pPr marL="16002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4pPr>
            <a:lvl5pPr marL="20574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5pPr>
            <a:lvl6pPr marL="25146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6pPr>
            <a:lvl7pPr marL="29718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7pPr>
            <a:lvl8pPr marL="34290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8pPr>
            <a:lvl9pPr marL="38862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900" dirty="0" err="1" smtClean="0">
                <a:solidFill>
                  <a:srgbClr val="FFFFFF"/>
                </a:solidFill>
                <a:latin typeface="TKTypeBold" pitchFamily="34" charset="0"/>
                <a:ea typeface="MS PGothic" pitchFamily="34" charset="-128"/>
              </a:rPr>
              <a:t>MoB</a:t>
            </a:r>
            <a:endParaRPr lang="de-DE" altLang="de-DE" sz="900" dirty="0">
              <a:solidFill>
                <a:srgbClr val="FFFFFF"/>
              </a:solidFill>
              <a:latin typeface="TKTypeBold" pitchFamily="34" charset="0"/>
              <a:ea typeface="MS PGothic" pitchFamily="34" charset="-128"/>
            </a:endParaRPr>
          </a:p>
        </p:txBody>
      </p:sp>
      <p:sp>
        <p:nvSpPr>
          <p:cNvPr id="132" name="Oval 3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574373" y="3329168"/>
            <a:ext cx="288000" cy="288000"/>
          </a:xfrm>
          <a:prstGeom prst="ellipse">
            <a:avLst/>
          </a:prstGeom>
          <a:solidFill>
            <a:srgbClr val="EE9E1C"/>
          </a:solidFill>
          <a:ln w="9525">
            <a:solidFill>
              <a:schemeClr val="bg1"/>
            </a:solidFill>
            <a:round/>
            <a:headEnd/>
            <a:tailEnd/>
          </a:ln>
          <a:scene3d>
            <a:camera prst="isometricOffAxis2Left">
              <a:rot lat="738000" lon="1440000" rev="78000"/>
            </a:camera>
            <a:lightRig rig="threePt" dir="t"/>
          </a:scene3d>
        </p:spPr>
        <p:txBody>
          <a:bodyPr wrap="none" lIns="93286" tIns="46643" rIns="93286" bIns="46643" anchor="ctr"/>
          <a:lstStyle>
            <a:lvl1pPr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1pPr>
            <a:lvl2pPr marL="742950" indent="-28575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2pPr>
            <a:lvl3pPr marL="11430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3pPr>
            <a:lvl4pPr marL="16002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4pPr>
            <a:lvl5pPr marL="20574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5pPr>
            <a:lvl6pPr marL="25146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6pPr>
            <a:lvl7pPr marL="29718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7pPr>
            <a:lvl8pPr marL="34290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8pPr>
            <a:lvl9pPr marL="38862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900" dirty="0" err="1" smtClean="0">
                <a:solidFill>
                  <a:srgbClr val="FFFFFF"/>
                </a:solidFill>
                <a:latin typeface="TKTypeBold" pitchFamily="34" charset="0"/>
                <a:ea typeface="MS PGothic" pitchFamily="34" charset="-128"/>
              </a:rPr>
              <a:t>MoB</a:t>
            </a:r>
            <a:endParaRPr lang="de-DE" altLang="de-DE" sz="900" dirty="0">
              <a:solidFill>
                <a:srgbClr val="FFFFFF"/>
              </a:solidFill>
              <a:latin typeface="TKTypeBold" pitchFamily="34" charset="0"/>
              <a:ea typeface="MS PGothic" pitchFamily="34" charset="-128"/>
            </a:endParaRPr>
          </a:p>
        </p:txBody>
      </p:sp>
      <p:sp>
        <p:nvSpPr>
          <p:cNvPr id="9307" name="Oval 3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19107" y="5052076"/>
            <a:ext cx="215900" cy="217487"/>
          </a:xfrm>
          <a:prstGeom prst="ellipse">
            <a:avLst/>
          </a:prstGeom>
          <a:solidFill>
            <a:srgbClr val="EE9E1C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lIns="93286" tIns="46643" rIns="93286" bIns="46643" anchor="ctr"/>
          <a:lstStyle/>
          <a:p>
            <a:pPr defTabSz="933450" eaLnBrk="1" hangingPunct="1"/>
            <a:r>
              <a:rPr lang="de-DE" altLang="de-DE" sz="700" dirty="0" err="1" smtClean="0">
                <a:solidFill>
                  <a:srgbClr val="FFFFFF"/>
                </a:solidFill>
                <a:latin typeface="TKTypeBold" pitchFamily="34" charset="0"/>
                <a:ea typeface="MS PGothic" pitchFamily="34" charset="-128"/>
                <a:cs typeface="MS PGothic" pitchFamily="34" charset="-128"/>
              </a:rPr>
              <a:t>MoB</a:t>
            </a:r>
            <a:endParaRPr lang="de-DE" altLang="de-DE" sz="700" dirty="0" smtClean="0">
              <a:solidFill>
                <a:srgbClr val="FFFFFF"/>
              </a:solidFill>
              <a:latin typeface="TKTypeBold" pitchFamily="34" charset="0"/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136" name="Abgerundetes Rechteck 135"/>
          <p:cNvSpPr/>
          <p:nvPr/>
        </p:nvSpPr>
        <p:spPr bwMode="auto">
          <a:xfrm>
            <a:off x="1600200" y="5031528"/>
            <a:ext cx="2056699" cy="29785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l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Make or Buy decisions ongoing</a:t>
            </a:r>
          </a:p>
        </p:txBody>
      </p:sp>
      <p:pic>
        <p:nvPicPr>
          <p:cNvPr id="9318" name="Picture 104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00000">
            <a:off x="7926388" y="3654425"/>
            <a:ext cx="41433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" name="Picture 12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5506">
            <a:off x="6578600" y="4279900"/>
            <a:ext cx="4175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Rechteck 24"/>
          <p:cNvSpPr/>
          <p:nvPr/>
        </p:nvSpPr>
        <p:spPr bwMode="auto">
          <a:xfrm>
            <a:off x="4596924" y="1036361"/>
            <a:ext cx="4082607" cy="2086312"/>
          </a:xfrm>
          <a:prstGeom prst="rect">
            <a:avLst/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  <a:alpha val="64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69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endParaRPr lang="de-CH" smtClean="0"/>
          </a:p>
        </p:txBody>
      </p:sp>
      <p:sp>
        <p:nvSpPr>
          <p:cNvPr id="101" name="Abgerundetes Rechteck 78"/>
          <p:cNvSpPr/>
          <p:nvPr/>
        </p:nvSpPr>
        <p:spPr bwMode="auto">
          <a:xfrm>
            <a:off x="5677382" y="1067006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102" name="Textfeld 79"/>
          <p:cNvSpPr txBox="1"/>
          <p:nvPr/>
        </p:nvSpPr>
        <p:spPr>
          <a:xfrm>
            <a:off x="5641685" y="1088974"/>
            <a:ext cx="724878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000" b="1" dirty="0">
                <a:solidFill>
                  <a:schemeClr val="bg1"/>
                </a:solidFill>
                <a:cs typeface="+mn-cs"/>
              </a:rPr>
              <a:t>Sen. </a:t>
            </a:r>
            <a:r>
              <a:rPr lang="de-CH" sz="1000" b="1" dirty="0" err="1">
                <a:solidFill>
                  <a:schemeClr val="bg1"/>
                </a:solidFill>
                <a:cs typeface="+mn-cs"/>
              </a:rPr>
              <a:t>Shaft</a:t>
            </a:r>
            <a:endParaRPr lang="de-CH" sz="1000" b="1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75" y="1304925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Abgerundetes Rechteck 81"/>
          <p:cNvSpPr/>
          <p:nvPr/>
        </p:nvSpPr>
        <p:spPr bwMode="auto">
          <a:xfrm>
            <a:off x="6415607" y="1104606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105" name="Abgerundetes Rechteck 82"/>
          <p:cNvSpPr/>
          <p:nvPr/>
        </p:nvSpPr>
        <p:spPr bwMode="auto">
          <a:xfrm>
            <a:off x="5287621" y="1558921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106" name="Abgerundetes Rechteck 83"/>
          <p:cNvSpPr/>
          <p:nvPr/>
        </p:nvSpPr>
        <p:spPr bwMode="auto">
          <a:xfrm>
            <a:off x="7137626" y="1148351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07" name="Picture 11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300" y="1352550"/>
            <a:ext cx="5540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Abgerundetes Rechteck 85"/>
          <p:cNvSpPr/>
          <p:nvPr/>
        </p:nvSpPr>
        <p:spPr bwMode="auto">
          <a:xfrm>
            <a:off x="6029982" y="1619600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09" name="Picture 2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813" y="1841500"/>
            <a:ext cx="58578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Abgerundetes Rechteck 88"/>
          <p:cNvSpPr/>
          <p:nvPr/>
        </p:nvSpPr>
        <p:spPr bwMode="auto">
          <a:xfrm>
            <a:off x="7880351" y="1197244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12" name="Picture 8"/>
          <p:cNvPicPr>
            <a:picLocks noChangeAspect="1" noChangeArrowheads="1"/>
          </p:cNvPicPr>
          <p:nvPr/>
        </p:nvPicPr>
        <p:blipFill>
          <a:blip r:embed="rId22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963" y="1403350"/>
            <a:ext cx="49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Abgerundetes Rechteck 92"/>
          <p:cNvSpPr/>
          <p:nvPr/>
        </p:nvSpPr>
        <p:spPr bwMode="auto">
          <a:xfrm>
            <a:off x="7233351" y="2353750"/>
            <a:ext cx="718442" cy="720000"/>
          </a:xfrm>
          <a:prstGeom prst="roundRect">
            <a:avLst/>
          </a:prstGeom>
          <a:solidFill>
            <a:srgbClr val="DE9D22"/>
          </a:soli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18" name="Picture 12"/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0750" y="1389063"/>
            <a:ext cx="419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Textfeld 95"/>
          <p:cNvSpPr txBox="1"/>
          <p:nvPr/>
        </p:nvSpPr>
        <p:spPr>
          <a:xfrm>
            <a:off x="6024085" y="1647371"/>
            <a:ext cx="691216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000" b="1" dirty="0">
                <a:solidFill>
                  <a:schemeClr val="bg1"/>
                </a:solidFill>
                <a:cs typeface="+mn-cs"/>
              </a:rPr>
              <a:t>Final Ass.</a:t>
            </a:r>
          </a:p>
        </p:txBody>
      </p:sp>
      <p:sp>
        <p:nvSpPr>
          <p:cNvPr id="121" name="Textfeld 96"/>
          <p:cNvSpPr txBox="1"/>
          <p:nvPr/>
        </p:nvSpPr>
        <p:spPr>
          <a:xfrm>
            <a:off x="5271117" y="1580021"/>
            <a:ext cx="720070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Worm Wh.</a:t>
            </a:r>
            <a:endParaRPr lang="de-CH" dirty="0">
              <a:cs typeface="+mn-cs"/>
            </a:endParaRPr>
          </a:p>
        </p:txBody>
      </p:sp>
      <p:sp>
        <p:nvSpPr>
          <p:cNvPr id="122" name="Textfeld 97"/>
          <p:cNvSpPr txBox="1"/>
          <p:nvPr/>
        </p:nvSpPr>
        <p:spPr>
          <a:xfrm>
            <a:off x="6413052" y="1114867"/>
            <a:ext cx="620683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 smtClean="0">
                <a:cs typeface="+mn-cs"/>
              </a:rPr>
              <a:t>Gearbox</a:t>
            </a:r>
            <a:endParaRPr lang="de-CH" dirty="0">
              <a:cs typeface="+mn-cs"/>
            </a:endParaRPr>
          </a:p>
        </p:txBody>
      </p:sp>
      <p:sp>
        <p:nvSpPr>
          <p:cNvPr id="123" name="Textfeld 98"/>
          <p:cNvSpPr txBox="1"/>
          <p:nvPr/>
        </p:nvSpPr>
        <p:spPr>
          <a:xfrm>
            <a:off x="7080754" y="1158778"/>
            <a:ext cx="761748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Powerpack</a:t>
            </a:r>
            <a:endParaRPr lang="de-CH" dirty="0">
              <a:cs typeface="+mn-cs"/>
            </a:endParaRPr>
          </a:p>
        </p:txBody>
      </p:sp>
      <p:sp>
        <p:nvSpPr>
          <p:cNvPr id="124" name="Textfeld 99"/>
          <p:cNvSpPr txBox="1"/>
          <p:nvPr/>
        </p:nvSpPr>
        <p:spPr>
          <a:xfrm>
            <a:off x="7920561" y="1197277"/>
            <a:ext cx="588624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>
                <a:cs typeface="+mn-cs"/>
              </a:rPr>
              <a:t>Column</a:t>
            </a:r>
            <a:endParaRPr lang="de-CH" dirty="0">
              <a:cs typeface="+mn-cs"/>
            </a:endParaRPr>
          </a:p>
        </p:txBody>
      </p:sp>
      <p:pic>
        <p:nvPicPr>
          <p:cNvPr id="127" name="Picture 6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6075" y="1792288"/>
            <a:ext cx="43656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Textfeld 102"/>
          <p:cNvSpPr txBox="1"/>
          <p:nvPr/>
        </p:nvSpPr>
        <p:spPr>
          <a:xfrm>
            <a:off x="7369960" y="2360620"/>
            <a:ext cx="428323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MSG</a:t>
            </a:r>
            <a:endParaRPr lang="de-CH" dirty="0">
              <a:cs typeface="+mn-cs"/>
            </a:endParaRPr>
          </a:p>
        </p:txBody>
      </p:sp>
      <p:grpSp>
        <p:nvGrpSpPr>
          <p:cNvPr id="139" name="Gruppieren 108"/>
          <p:cNvGrpSpPr>
            <a:grpSpLocks/>
          </p:cNvGrpSpPr>
          <p:nvPr/>
        </p:nvGrpSpPr>
        <p:grpSpPr bwMode="auto">
          <a:xfrm>
            <a:off x="7300913" y="2638425"/>
            <a:ext cx="566737" cy="376238"/>
            <a:chOff x="1547702" y="2837421"/>
            <a:chExt cx="3828626" cy="2259330"/>
          </a:xfrm>
        </p:grpSpPr>
        <p:pic>
          <p:nvPicPr>
            <p:cNvPr id="140" name="Picture 2"/>
            <p:cNvPicPr>
              <a:picLocks noChangeAspect="1" noChangeArrowheads="1"/>
            </p:cNvPicPr>
            <p:nvPr/>
          </p:nvPicPr>
          <p:blipFill>
            <a:blip r:embed="rId25" cstate="email">
              <a:clrChange>
                <a:clrFrom>
                  <a:srgbClr val="00FF00"/>
                </a:clrFrom>
                <a:clrTo>
                  <a:srgbClr val="00FF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707" y="2837421"/>
              <a:ext cx="2440093" cy="2259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" name="Picture 2"/>
            <p:cNvPicPr>
              <a:picLocks noChangeAspect="1" noChangeArrowheads="1"/>
            </p:cNvPicPr>
            <p:nvPr/>
          </p:nvPicPr>
          <p:blipFill>
            <a:blip r:embed="rId26" cstate="email">
              <a:clrChange>
                <a:clrFrom>
                  <a:srgbClr val="00FF00"/>
                </a:clrFrom>
                <a:clrTo>
                  <a:srgbClr val="00FF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702" y="3037469"/>
              <a:ext cx="3828626" cy="205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7" name="Oval 3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799206" y="2247964"/>
            <a:ext cx="288000" cy="288000"/>
          </a:xfrm>
          <a:prstGeom prst="ellipse">
            <a:avLst/>
          </a:prstGeom>
          <a:solidFill>
            <a:srgbClr val="EE9E1C"/>
          </a:solidFill>
          <a:ln w="9525">
            <a:solidFill>
              <a:schemeClr val="bg1"/>
            </a:solidFill>
            <a:round/>
            <a:headEnd/>
            <a:tailEnd/>
          </a:ln>
          <a:scene3d>
            <a:camera prst="isometricOffAxis2Left">
              <a:rot lat="738000" lon="1440000" rev="78000"/>
            </a:camera>
            <a:lightRig rig="threePt" dir="t"/>
          </a:scene3d>
        </p:spPr>
        <p:txBody>
          <a:bodyPr wrap="none" lIns="93286" tIns="46643" rIns="93286" bIns="46643" anchor="ctr"/>
          <a:lstStyle>
            <a:lvl1pPr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1pPr>
            <a:lvl2pPr marL="742950" indent="-28575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2pPr>
            <a:lvl3pPr marL="11430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3pPr>
            <a:lvl4pPr marL="16002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4pPr>
            <a:lvl5pPr marL="2057400" indent="-228600" defTabSz="933450">
              <a:defRPr sz="2000">
                <a:solidFill>
                  <a:schemeClr val="tx1"/>
                </a:solidFill>
                <a:latin typeface="TKTypeMedium" pitchFamily="34" charset="0"/>
              </a:defRPr>
            </a:lvl5pPr>
            <a:lvl6pPr marL="25146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6pPr>
            <a:lvl7pPr marL="29718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7pPr>
            <a:lvl8pPr marL="34290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8pPr>
            <a:lvl9pPr marL="38862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</a:defRPr>
            </a:lvl9pPr>
          </a:lstStyle>
          <a:p>
            <a:pPr algn="ctr">
              <a:defRPr/>
            </a:pPr>
            <a:r>
              <a:rPr lang="de-DE" altLang="de-DE" sz="900" dirty="0" err="1" smtClean="0">
                <a:solidFill>
                  <a:schemeClr val="bg1"/>
                </a:solidFill>
                <a:latin typeface="TKTypeBold" pitchFamily="34" charset="0"/>
                <a:ea typeface="+mn-ea"/>
                <a:cs typeface="+mn-cs"/>
              </a:rPr>
              <a:t>MoB</a:t>
            </a:r>
            <a:endParaRPr lang="de-DE" altLang="de-DE" sz="900" dirty="0">
              <a:solidFill>
                <a:schemeClr val="bg1"/>
              </a:solidFill>
              <a:latin typeface="TKTypeBold" pitchFamily="34" charset="0"/>
              <a:ea typeface="+mn-ea"/>
              <a:cs typeface="+mn-cs"/>
            </a:endParaRPr>
          </a:p>
        </p:txBody>
      </p:sp>
      <p:sp>
        <p:nvSpPr>
          <p:cNvPr id="158" name="Textfeld 28"/>
          <p:cNvSpPr txBox="1"/>
          <p:nvPr/>
        </p:nvSpPr>
        <p:spPr>
          <a:xfrm>
            <a:off x="5247309" y="4785475"/>
            <a:ext cx="29333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de-CH" sz="1400" dirty="0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Dual </a:t>
            </a:r>
            <a:r>
              <a:rPr lang="de-CH" sz="1400" dirty="0" err="1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Pinion</a:t>
            </a:r>
            <a:r>
              <a:rPr lang="de-CH" sz="1400" dirty="0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 </a:t>
            </a:r>
            <a:r>
              <a:rPr lang="de-CH" sz="1400" dirty="0" err="1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and</a:t>
            </a:r>
            <a:r>
              <a:rPr lang="de-CH" sz="1400" dirty="0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 Rack-EPS</a:t>
            </a:r>
            <a:endParaRPr lang="de-CH" sz="1400" dirty="0">
              <a:solidFill>
                <a:schemeClr val="bg2">
                  <a:lumMod val="50000"/>
                </a:schemeClr>
              </a:solidFill>
              <a:latin typeface="TKTypeBold" panose="020B0806040000020004" pitchFamily="34" charset="0"/>
              <a:cs typeface="+mn-cs"/>
            </a:endParaRPr>
          </a:p>
        </p:txBody>
      </p:sp>
      <p:sp>
        <p:nvSpPr>
          <p:cNvPr id="82" name="Abgerundetes Rechteck 82"/>
          <p:cNvSpPr/>
          <p:nvPr/>
        </p:nvSpPr>
        <p:spPr bwMode="auto">
          <a:xfrm>
            <a:off x="4800600" y="2076794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713" y="2360613"/>
            <a:ext cx="46037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Textfeld 104"/>
          <p:cNvSpPr txBox="1"/>
          <p:nvPr/>
        </p:nvSpPr>
        <p:spPr>
          <a:xfrm>
            <a:off x="4808056" y="2072473"/>
            <a:ext cx="657552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Input Sh.</a:t>
            </a:r>
            <a:endParaRPr lang="de-CH" dirty="0">
              <a:cs typeface="+mn-cs"/>
            </a:endParaRPr>
          </a:p>
        </p:txBody>
      </p:sp>
      <p:sp>
        <p:nvSpPr>
          <p:cNvPr id="83" name="Abgerundetes Rechteck 82"/>
          <p:cNvSpPr/>
          <p:nvPr/>
        </p:nvSpPr>
        <p:spPr bwMode="auto">
          <a:xfrm>
            <a:off x="6477000" y="2259345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19" name="Picture 10"/>
          <p:cNvPicPr>
            <a:picLocks noChangeAspect="1" noChangeArrowheads="1"/>
          </p:cNvPicPr>
          <p:nvPr/>
        </p:nvPicPr>
        <p:blipFill>
          <a:blip r:embed="rId28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663" y="2500313"/>
            <a:ext cx="42703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Textfeld 101"/>
          <p:cNvSpPr txBox="1"/>
          <p:nvPr/>
        </p:nvSpPr>
        <p:spPr>
          <a:xfrm>
            <a:off x="6496196" y="2292501"/>
            <a:ext cx="553358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Sensor</a:t>
            </a:r>
            <a:endParaRPr lang="de-CH" dirty="0">
              <a:cs typeface="+mn-cs"/>
            </a:endParaRPr>
          </a:p>
        </p:txBody>
      </p:sp>
      <p:sp>
        <p:nvSpPr>
          <p:cNvPr id="84" name="Abgerundetes Rechteck 82"/>
          <p:cNvSpPr/>
          <p:nvPr/>
        </p:nvSpPr>
        <p:spPr bwMode="auto">
          <a:xfrm>
            <a:off x="5629621" y="2190625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29" cstate="email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0" y="2427288"/>
            <a:ext cx="4095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feld 103"/>
          <p:cNvSpPr txBox="1"/>
          <p:nvPr/>
        </p:nvSpPr>
        <p:spPr>
          <a:xfrm>
            <a:off x="5594802" y="2190625"/>
            <a:ext cx="744114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smtClean="0">
                <a:cs typeface="+mn-cs"/>
              </a:rPr>
              <a:t>Output Sh.</a:t>
            </a:r>
            <a:endParaRPr lang="de-CH" dirty="0">
              <a:cs typeface="+mn-cs"/>
            </a:endParaRPr>
          </a:p>
        </p:txBody>
      </p:sp>
      <p:sp>
        <p:nvSpPr>
          <p:cNvPr id="79" name="Rechteck 24"/>
          <p:cNvSpPr/>
          <p:nvPr/>
        </p:nvSpPr>
        <p:spPr bwMode="auto">
          <a:xfrm>
            <a:off x="2289851" y="2751842"/>
            <a:ext cx="2282943" cy="1654701"/>
          </a:xfrm>
          <a:prstGeom prst="rect">
            <a:avLst/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  <a:alpha val="64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69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KTypeMedium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endParaRPr lang="de-CH" smtClean="0"/>
          </a:p>
        </p:txBody>
      </p:sp>
      <p:sp>
        <p:nvSpPr>
          <p:cNvPr id="81" name="Abgerundetes Rechteck 78"/>
          <p:cNvSpPr/>
          <p:nvPr/>
        </p:nvSpPr>
        <p:spPr bwMode="auto">
          <a:xfrm>
            <a:off x="2812904" y="2866789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85" name="Textfeld 79"/>
          <p:cNvSpPr txBox="1"/>
          <p:nvPr/>
        </p:nvSpPr>
        <p:spPr>
          <a:xfrm>
            <a:off x="2777207" y="2888757"/>
            <a:ext cx="643125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000" b="1" dirty="0" err="1" smtClean="0">
                <a:solidFill>
                  <a:schemeClr val="bg1"/>
                </a:solidFill>
                <a:cs typeface="+mn-cs"/>
              </a:rPr>
              <a:t>Driveline</a:t>
            </a:r>
            <a:endParaRPr lang="de-CH" sz="10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86" name="Abgerundetes Rechteck 81"/>
          <p:cNvSpPr/>
          <p:nvPr/>
        </p:nvSpPr>
        <p:spPr bwMode="auto">
          <a:xfrm>
            <a:off x="3551129" y="2904389"/>
            <a:ext cx="648000" cy="648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87" name="Abgerundetes Rechteck 82"/>
          <p:cNvSpPr/>
          <p:nvPr/>
        </p:nvSpPr>
        <p:spPr bwMode="auto">
          <a:xfrm>
            <a:off x="2423143" y="3358704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88" name="Abgerundetes Rechteck 85"/>
          <p:cNvSpPr/>
          <p:nvPr/>
        </p:nvSpPr>
        <p:spPr bwMode="auto">
          <a:xfrm>
            <a:off x="3165504" y="3419383"/>
            <a:ext cx="684000" cy="684000"/>
          </a:xfrm>
          <a:prstGeom prst="roundRect">
            <a:avLst/>
          </a:prstGeom>
          <a:gradFill flip="none" rotWithShape="1">
            <a:gsLst>
              <a:gs pos="37000">
                <a:schemeClr val="accent1">
                  <a:lumMod val="75000"/>
                  <a:lumOff val="25000"/>
                </a:schemeClr>
              </a:gs>
              <a:gs pos="5200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>
              <a:rot lat="738154" lon="1440000" rev="76950"/>
            </a:camera>
            <a:lightRig rig="soft" dir="t"/>
          </a:scene3d>
          <a:sp3d extrusionH="127000" prstMaterial="plastic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de-CH">
              <a:solidFill>
                <a:schemeClr val="tx1"/>
              </a:solidFill>
            </a:endParaRPr>
          </a:p>
        </p:txBody>
      </p:sp>
      <p:sp>
        <p:nvSpPr>
          <p:cNvPr id="89" name="Textfeld 95"/>
          <p:cNvSpPr txBox="1"/>
          <p:nvPr/>
        </p:nvSpPr>
        <p:spPr>
          <a:xfrm>
            <a:off x="3159607" y="3447154"/>
            <a:ext cx="429926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000" b="1" dirty="0" err="1" smtClean="0">
                <a:solidFill>
                  <a:schemeClr val="bg1"/>
                </a:solidFill>
              </a:rPr>
              <a:t>Gear</a:t>
            </a:r>
            <a:endParaRPr lang="de-CH" sz="10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90" name="Textfeld 96"/>
          <p:cNvSpPr txBox="1"/>
          <p:nvPr/>
        </p:nvSpPr>
        <p:spPr>
          <a:xfrm>
            <a:off x="2406639" y="3379804"/>
            <a:ext cx="490840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 smtClean="0">
                <a:cs typeface="+mn-cs"/>
              </a:rPr>
              <a:t>Shaft</a:t>
            </a:r>
            <a:r>
              <a:rPr lang="de-CH" dirty="0" smtClean="0">
                <a:cs typeface="+mn-cs"/>
              </a:rPr>
              <a:t>.</a:t>
            </a:r>
            <a:endParaRPr lang="de-CH" dirty="0">
              <a:cs typeface="+mn-cs"/>
            </a:endParaRPr>
          </a:p>
        </p:txBody>
      </p:sp>
      <p:sp>
        <p:nvSpPr>
          <p:cNvPr id="91" name="Textfeld 97"/>
          <p:cNvSpPr txBox="1"/>
          <p:nvPr/>
        </p:nvSpPr>
        <p:spPr>
          <a:xfrm>
            <a:off x="3548574" y="2914650"/>
            <a:ext cx="752129" cy="246221"/>
          </a:xfrm>
          <a:prstGeom prst="rect">
            <a:avLst/>
          </a:prstGeom>
          <a:noFill/>
          <a:scene3d>
            <a:camera prst="orthographicFront">
              <a:rot lat="271829" lon="294976" rev="21472939"/>
            </a:camera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 err="1" smtClean="0">
                <a:cs typeface="+mn-cs"/>
              </a:rPr>
              <a:t>Steering</a:t>
            </a:r>
            <a:r>
              <a:rPr lang="de-CH" dirty="0" smtClean="0">
                <a:cs typeface="+mn-cs"/>
              </a:rPr>
              <a:t> Y.</a:t>
            </a:r>
            <a:endParaRPr lang="de-CH" dirty="0">
              <a:cs typeface="+mn-cs"/>
            </a:endParaRPr>
          </a:p>
        </p:txBody>
      </p:sp>
      <p:sp>
        <p:nvSpPr>
          <p:cNvPr id="92" name="Textfeld 28"/>
          <p:cNvSpPr txBox="1"/>
          <p:nvPr/>
        </p:nvSpPr>
        <p:spPr>
          <a:xfrm>
            <a:off x="4690240" y="1106440"/>
            <a:ext cx="70884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400" dirty="0" err="1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Colpas</a:t>
            </a:r>
            <a:endParaRPr lang="de-CH" sz="1400" dirty="0">
              <a:solidFill>
                <a:schemeClr val="bg2">
                  <a:lumMod val="50000"/>
                </a:schemeClr>
              </a:solidFill>
              <a:latin typeface="TKTypeBold" panose="020B0806040000020004" pitchFamily="34" charset="0"/>
              <a:cs typeface="+mn-cs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93116">
            <a:off x="3072657" y="3088134"/>
            <a:ext cx="283776" cy="25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4722" y="3661900"/>
            <a:ext cx="273154" cy="38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3" descr="X:\A1\10_ColdForging\36_Innovation_Technic\03_Bilder\Eingangswelle\Welle 261_872103.jpg"/>
          <p:cNvPicPr>
            <a:picLocks noChangeAspect="1" noChangeArrowheads="1"/>
          </p:cNvPicPr>
          <p:nvPr/>
        </p:nvPicPr>
        <p:blipFill>
          <a:blip r:embed="rId3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3996" y="3658537"/>
            <a:ext cx="277816" cy="27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Textfeld 28"/>
          <p:cNvSpPr txBox="1"/>
          <p:nvPr/>
        </p:nvSpPr>
        <p:spPr>
          <a:xfrm>
            <a:off x="2351821" y="4084151"/>
            <a:ext cx="11546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1400" dirty="0" err="1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Cold</a:t>
            </a:r>
            <a:r>
              <a:rPr lang="de-CH" sz="1400" dirty="0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 </a:t>
            </a:r>
            <a:r>
              <a:rPr lang="de-CH" sz="1400" dirty="0" err="1" smtClean="0">
                <a:solidFill>
                  <a:schemeClr val="bg2">
                    <a:lumMod val="50000"/>
                  </a:schemeClr>
                </a:solidFill>
                <a:latin typeface="TKTypeBold" panose="020B0806040000020004" pitchFamily="34" charset="0"/>
                <a:cs typeface="+mn-cs"/>
              </a:rPr>
              <a:t>Forging</a:t>
            </a:r>
            <a:endParaRPr lang="de-CH" sz="1400" dirty="0">
              <a:solidFill>
                <a:schemeClr val="bg2">
                  <a:lumMod val="50000"/>
                </a:schemeClr>
              </a:solidFill>
              <a:latin typeface="TKTypeBold" panose="020B0806040000020004" pitchFamily="34" charset="0"/>
              <a:cs typeface="+mn-cs"/>
            </a:endParaRPr>
          </a:p>
        </p:txBody>
      </p:sp>
      <p:pic>
        <p:nvPicPr>
          <p:cNvPr id="94" name="Picture 19"/>
          <p:cNvPicPr>
            <a:picLocks noChangeAspect="1" noChangeArrowheads="1"/>
          </p:cNvPicPr>
          <p:nvPr/>
        </p:nvPicPr>
        <p:blipFill>
          <a:blip r:embed="rId3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142" y="3152407"/>
            <a:ext cx="383973" cy="28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02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6006806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50" y="1533597"/>
            <a:ext cx="58134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345986" y="5053085"/>
            <a:ext cx="1159312" cy="1202478"/>
            <a:chOff x="2459145" y="3947486"/>
            <a:chExt cx="1692273" cy="1698495"/>
          </a:xfrm>
        </p:grpSpPr>
        <p:pic>
          <p:nvPicPr>
            <p:cNvPr id="20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9145" y="3947486"/>
              <a:ext cx="979618" cy="938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0932" y="4469644"/>
              <a:ext cx="1460486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5" name="Titel 1"/>
          <p:cNvSpPr txBox="1">
            <a:spLocks/>
          </p:cNvSpPr>
          <p:nvPr/>
        </p:nvSpPr>
        <p:spPr>
          <a:xfrm>
            <a:off x="276224" y="152434"/>
            <a:ext cx="8688263" cy="67710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spcBef>
                <a:spcPct val="0"/>
              </a:spcBef>
              <a:buNone/>
              <a:defRPr sz="2200">
                <a:solidFill>
                  <a:schemeClr val="accent5"/>
                </a:solidFill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thyssenkrupp</a:t>
            </a:r>
            <a:r>
              <a:rPr lang="de-DE" dirty="0" smtClean="0"/>
              <a:t> </a:t>
            </a:r>
            <a:r>
              <a:rPr lang="de-DE" dirty="0" err="1"/>
              <a:t>Presta</a:t>
            </a:r>
            <a:r>
              <a:rPr lang="de-DE" dirty="0"/>
              <a:t> </a:t>
            </a:r>
            <a:r>
              <a:rPr lang="fr-FR" dirty="0"/>
              <a:t>Cold </a:t>
            </a:r>
            <a:r>
              <a:rPr lang="fr-FR" dirty="0" err="1"/>
              <a:t>Forging</a:t>
            </a:r>
            <a:r>
              <a:rPr lang="fr-FR" dirty="0"/>
              <a:t>: </a:t>
            </a:r>
            <a:endParaRPr lang="fr-FR" dirty="0" smtClean="0"/>
          </a:p>
          <a:p>
            <a:r>
              <a:rPr lang="de-CH" altLang="de-DE" dirty="0" err="1" smtClean="0"/>
              <a:t>Supplying</a:t>
            </a:r>
            <a:r>
              <a:rPr lang="de-CH" altLang="de-DE" dirty="0" smtClean="0"/>
              <a:t> </a:t>
            </a:r>
            <a:r>
              <a:rPr lang="de-CH" altLang="de-DE" dirty="0" err="1"/>
              <a:t>OEM’s</a:t>
            </a:r>
            <a:r>
              <a:rPr lang="de-CH" altLang="de-DE" dirty="0"/>
              <a:t> </a:t>
            </a:r>
            <a:r>
              <a:rPr lang="de-CH" altLang="de-DE" dirty="0" err="1"/>
              <a:t>through</a:t>
            </a:r>
            <a:r>
              <a:rPr lang="de-CH" altLang="de-DE" dirty="0"/>
              <a:t> </a:t>
            </a:r>
            <a:r>
              <a:rPr lang="de-CH" altLang="de-DE" dirty="0" err="1"/>
              <a:t>our</a:t>
            </a:r>
            <a:r>
              <a:rPr lang="de-CH" altLang="de-DE" dirty="0"/>
              <a:t> </a:t>
            </a:r>
            <a:r>
              <a:rPr lang="de-CH" altLang="de-DE" dirty="0" smtClean="0"/>
              <a:t>Customers / </a:t>
            </a:r>
            <a:r>
              <a:rPr lang="de-CH" altLang="de-DE" dirty="0" err="1" smtClean="0"/>
              <a:t>Driveline</a:t>
            </a:r>
            <a:r>
              <a:rPr lang="de-CH" altLang="de-DE" dirty="0" smtClean="0"/>
              <a:t> Segment</a:t>
            </a:r>
            <a:endParaRPr lang="de-CH" altLang="de-DE" dirty="0"/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53" y="1236186"/>
            <a:ext cx="935419" cy="71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5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5671">
            <a:off x="4933215" y="3295910"/>
            <a:ext cx="1839912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55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40">
            <a:off x="3633514" y="4096737"/>
            <a:ext cx="1012875" cy="34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5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9" t="7137" r="8559" b="9296"/>
          <a:stretch>
            <a:fillRect/>
          </a:stretch>
        </p:blipFill>
        <p:spPr bwMode="auto">
          <a:xfrm>
            <a:off x="6679282" y="2434580"/>
            <a:ext cx="720080" cy="76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481844" y="5215630"/>
            <a:ext cx="2794012" cy="877666"/>
            <a:chOff x="481844" y="5215630"/>
            <a:chExt cx="2794012" cy="877666"/>
          </a:xfrm>
        </p:grpSpPr>
        <p:pic>
          <p:nvPicPr>
            <p:cNvPr id="50" name="Picture 2" descr="C:\Users\PMP-RO~1\AppData\Local\Temp\SNAGHTML25dd0c75.PN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064" y="5285901"/>
              <a:ext cx="871792" cy="788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904" y="5215630"/>
              <a:ext cx="907202" cy="877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6" descr="C:\Users\nogodat\AppData\Local\Temp\SNAGHTML20b5fd5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029"/>
            <a:stretch/>
          </p:blipFill>
          <p:spPr bwMode="auto">
            <a:xfrm>
              <a:off x="481844" y="5234680"/>
              <a:ext cx="897184" cy="820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uppieren 4"/>
          <p:cNvGrpSpPr/>
          <p:nvPr/>
        </p:nvGrpSpPr>
        <p:grpSpPr>
          <a:xfrm>
            <a:off x="5582644" y="3117601"/>
            <a:ext cx="3506803" cy="2630060"/>
            <a:chOff x="5582644" y="3117601"/>
            <a:chExt cx="3506803" cy="2630060"/>
          </a:xfrm>
        </p:grpSpPr>
        <p:cxnSp>
          <p:nvCxnSpPr>
            <p:cNvPr id="65" name="Elbow Connector 72"/>
            <p:cNvCxnSpPr>
              <a:endCxn id="77" idx="0"/>
            </p:cNvCxnSpPr>
            <p:nvPr/>
          </p:nvCxnSpPr>
          <p:spPr>
            <a:xfrm rot="5400000" flipH="1" flipV="1">
              <a:off x="5954233" y="3705376"/>
              <a:ext cx="1644573" cy="46902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6" name="Picture 6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7692" y="4960218"/>
              <a:ext cx="953425" cy="787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feld 29"/>
            <p:cNvSpPr txBox="1"/>
            <p:nvPr/>
          </p:nvSpPr>
          <p:spPr>
            <a:xfrm>
              <a:off x="5582644" y="4554050"/>
              <a:ext cx="3506803" cy="406168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none" lIns="252000" tIns="79200" rIns="180000" bIns="79200" rtlCol="0" anchor="b" anchorCtr="0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buNone/>
                <a:defRPr sz="1600">
                  <a:solidFill>
                    <a:schemeClr val="bg1"/>
                  </a:solidFill>
                  <a:ea typeface="+mj-ea"/>
                  <a:cs typeface="+mj-cs"/>
                </a:defRPr>
              </a:lvl1pPr>
            </a:lstStyle>
            <a:p>
              <a:pPr algn="ctr"/>
              <a:r>
                <a:rPr lang="de-CH" dirty="0" err="1"/>
                <a:t>Bevel</a:t>
              </a:r>
              <a:r>
                <a:rPr lang="de-CH" dirty="0"/>
                <a:t> </a:t>
              </a:r>
              <a:r>
                <a:rPr lang="de-CH" dirty="0" err="1"/>
                <a:t>Gears</a:t>
              </a:r>
              <a:r>
                <a:rPr lang="de-CH" dirty="0"/>
                <a:t> 3.5 Mio. </a:t>
              </a:r>
              <a:r>
                <a:rPr lang="de-CH" dirty="0" err="1"/>
                <a:t>pieces</a:t>
              </a:r>
              <a:r>
                <a:rPr lang="de-CH" dirty="0"/>
                <a:t> per </a:t>
              </a:r>
              <a:r>
                <a:rPr lang="de-CH" dirty="0" err="1" smtClean="0"/>
                <a:t>year</a:t>
              </a:r>
              <a:endParaRPr lang="de-CH" dirty="0"/>
            </a:p>
          </p:txBody>
        </p:sp>
      </p:grpSp>
      <p:sp>
        <p:nvSpPr>
          <p:cNvPr id="75" name="Textfeld 74"/>
          <p:cNvSpPr txBox="1"/>
          <p:nvPr/>
        </p:nvSpPr>
        <p:spPr>
          <a:xfrm rot="11994786">
            <a:off x="3564641" y="4064249"/>
            <a:ext cx="1111972" cy="406168"/>
          </a:xfrm>
          <a:prstGeom prst="rect">
            <a:avLst/>
          </a:prstGeom>
          <a:noFill/>
          <a:ln w="25400">
            <a:solidFill>
              <a:schemeClr val="accent5"/>
            </a:solidFill>
            <a:prstDash val="sysDash"/>
          </a:ln>
        </p:spPr>
        <p:txBody>
          <a:bodyPr vert="horz" wrap="square" lIns="252000" tIns="79200" rIns="180000" bIns="79200" rtlCol="0" anchor="b" anchorCtr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24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pPr algn="ctr"/>
            <a:endParaRPr lang="de-CH" sz="1600" dirty="0"/>
          </a:p>
        </p:txBody>
      </p:sp>
      <p:sp>
        <p:nvSpPr>
          <p:cNvPr id="77" name="Textfeld 76"/>
          <p:cNvSpPr txBox="1"/>
          <p:nvPr/>
        </p:nvSpPr>
        <p:spPr>
          <a:xfrm rot="10800000">
            <a:off x="6686018" y="2526767"/>
            <a:ext cx="650027" cy="590834"/>
          </a:xfrm>
          <a:prstGeom prst="rect">
            <a:avLst/>
          </a:prstGeom>
          <a:noFill/>
          <a:ln w="25400">
            <a:solidFill>
              <a:schemeClr val="accent5"/>
            </a:solidFill>
            <a:prstDash val="sysDash"/>
          </a:ln>
        </p:spPr>
        <p:txBody>
          <a:bodyPr vert="horz" wrap="square" lIns="252000" tIns="79200" rIns="180000" bIns="79200" rtlCol="0" anchor="b" anchorCtr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24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pPr algn="ctr"/>
            <a:endParaRPr lang="de-CH" sz="2800" dirty="0"/>
          </a:p>
        </p:txBody>
      </p:sp>
      <p:sp>
        <p:nvSpPr>
          <p:cNvPr id="79" name="Textfeld 78"/>
          <p:cNvSpPr txBox="1"/>
          <p:nvPr/>
        </p:nvSpPr>
        <p:spPr>
          <a:xfrm rot="9287388">
            <a:off x="4943219" y="3445735"/>
            <a:ext cx="1814028" cy="191557"/>
          </a:xfrm>
          <a:prstGeom prst="rect">
            <a:avLst/>
          </a:prstGeom>
          <a:noFill/>
          <a:ln w="25400">
            <a:solidFill>
              <a:schemeClr val="accent5"/>
            </a:solidFill>
            <a:prstDash val="sysDash"/>
          </a:ln>
        </p:spPr>
        <p:txBody>
          <a:bodyPr vert="horz" wrap="square" lIns="252000" tIns="79200" rIns="180000" bIns="79200" rtlCol="0" anchor="b" anchorCtr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sz="24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pPr algn="ctr"/>
            <a:endParaRPr lang="de-CH" sz="400" dirty="0"/>
          </a:p>
        </p:txBody>
      </p:sp>
      <p:sp>
        <p:nvSpPr>
          <p:cNvPr id="40" name="Rechteck 39"/>
          <p:cNvSpPr/>
          <p:nvPr/>
        </p:nvSpPr>
        <p:spPr>
          <a:xfrm>
            <a:off x="48210" y="6151596"/>
            <a:ext cx="2435557" cy="658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de-CH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0" y="6219466"/>
            <a:ext cx="8423920" cy="467723"/>
          </a:xfrm>
          <a:prstGeom prst="rect">
            <a:avLst/>
          </a:prstGeom>
          <a:solidFill>
            <a:schemeClr val="accent5">
              <a:alpha val="82000"/>
            </a:schemeClr>
          </a:solidFill>
        </p:spPr>
        <p:txBody>
          <a:bodyPr vert="horz" wrap="square" lIns="252000" tIns="79200" rIns="180000" bIns="79200" rtlCol="0" anchor="b" anchorCtr="0">
            <a:spAutoFit/>
          </a:bodyPr>
          <a:lstStyle>
            <a:lvl1pPr>
              <a:spcBef>
                <a:spcPct val="0"/>
              </a:spcBef>
              <a:buNone/>
              <a:defRPr sz="28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en-US" sz="2000" dirty="0"/>
              <a:t>e</a:t>
            </a:r>
            <a:r>
              <a:rPr lang="en-US" sz="2000" dirty="0" smtClean="0"/>
              <a:t>ngineering. tomorrow. together.</a:t>
            </a:r>
            <a:endParaRPr lang="de-CH" sz="2000" dirty="0" err="1"/>
          </a:p>
        </p:txBody>
      </p:sp>
      <p:grpSp>
        <p:nvGrpSpPr>
          <p:cNvPr id="8" name="Gruppieren 7"/>
          <p:cNvGrpSpPr/>
          <p:nvPr/>
        </p:nvGrpSpPr>
        <p:grpSpPr>
          <a:xfrm>
            <a:off x="107712" y="1000598"/>
            <a:ext cx="5653003" cy="2540581"/>
            <a:chOff x="107712" y="1000598"/>
            <a:chExt cx="5653003" cy="2540581"/>
          </a:xfrm>
        </p:grpSpPr>
        <p:pic>
          <p:nvPicPr>
            <p:cNvPr id="112642" name="Picture 2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6861" y="1152820"/>
              <a:ext cx="860923" cy="400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Gruppieren 3"/>
            <p:cNvGrpSpPr/>
            <p:nvPr/>
          </p:nvGrpSpPr>
          <p:grpSpPr>
            <a:xfrm>
              <a:off x="107712" y="1000598"/>
              <a:ext cx="5653003" cy="2540581"/>
              <a:chOff x="107712" y="1000598"/>
              <a:chExt cx="5653003" cy="2540581"/>
            </a:xfrm>
          </p:grpSpPr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1170915"/>
                <a:ext cx="324620" cy="324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643" name="Picture 3"/>
              <p:cNvPicPr>
                <a:picLocks noChangeAspect="1" noChangeArrowheads="1"/>
              </p:cNvPicPr>
              <p:nvPr/>
            </p:nvPicPr>
            <p:blipFill>
              <a:blip r:embed="rId2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2014" y="1589761"/>
                <a:ext cx="409746" cy="369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2644" name="Picture 4"/>
              <p:cNvPicPr>
                <a:picLocks noChangeAspect="1" noChangeArrowheads="1"/>
              </p:cNvPicPr>
              <p:nvPr/>
            </p:nvPicPr>
            <p:blipFill>
              <a:blip r:embed="rId2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25" y="1548632"/>
                <a:ext cx="541811" cy="4740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2645" name="Picture 5"/>
              <p:cNvPicPr>
                <a:picLocks noChangeAspect="1" noChangeArrowheads="1"/>
              </p:cNvPicPr>
              <p:nvPr/>
            </p:nvPicPr>
            <p:blipFill>
              <a:blip r:embed="rId2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9853" y="1533401"/>
                <a:ext cx="651547" cy="471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2646" name="Picture 6"/>
              <p:cNvPicPr>
                <a:picLocks noChangeAspect="1" noChangeArrowheads="1"/>
              </p:cNvPicPr>
              <p:nvPr/>
            </p:nvPicPr>
            <p:blipFill>
              <a:blip r:embed="rId1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2773" y="1000598"/>
                <a:ext cx="710214" cy="5865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4" name="Elbow Connector 72"/>
              <p:cNvCxnSpPr/>
              <p:nvPr/>
            </p:nvCxnSpPr>
            <p:spPr>
              <a:xfrm>
                <a:off x="1994491" y="2481217"/>
                <a:ext cx="3766224" cy="1059962"/>
              </a:xfrm>
              <a:prstGeom prst="bentConnector3">
                <a:avLst>
                  <a:gd name="adj1" fmla="val 100834"/>
                </a:avLst>
              </a:prstGeom>
              <a:ln w="28575">
                <a:solidFill>
                  <a:srgbClr val="00B0F0"/>
                </a:solidFill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9" name="Textfeld 38"/>
              <p:cNvSpPr txBox="1"/>
              <p:nvPr/>
            </p:nvSpPr>
            <p:spPr>
              <a:xfrm>
                <a:off x="107712" y="2089423"/>
                <a:ext cx="3194090" cy="406168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vert="horz" wrap="none" lIns="252000" tIns="79200" rIns="180000" bIns="79200" rtlCol="0" anchor="b" anchorCtr="0">
                <a:spAutoFit/>
              </a:bodyPr>
              <a:lstStyle>
                <a:defPPr>
                  <a:defRPr lang="en-US"/>
                </a:defPPr>
                <a:lvl1pPr>
                  <a:spcBef>
                    <a:spcPct val="0"/>
                  </a:spcBef>
                  <a:buNone/>
                  <a:defRPr sz="2400">
                    <a:solidFill>
                      <a:schemeClr val="bg1"/>
                    </a:solidFill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de-CH" sz="1600" smtClean="0"/>
                  <a:t>Spiders: </a:t>
                </a:r>
                <a:r>
                  <a:rPr lang="de-CH" sz="1600" dirty="0"/>
                  <a:t>15 Mio. </a:t>
                </a:r>
                <a:r>
                  <a:rPr lang="de-CH" sz="1600" dirty="0" err="1"/>
                  <a:t>pieces</a:t>
                </a:r>
                <a:r>
                  <a:rPr lang="de-CH" sz="1600" dirty="0"/>
                  <a:t> per </a:t>
                </a:r>
                <a:r>
                  <a:rPr lang="de-CH" sz="1600" dirty="0" err="1"/>
                  <a:t>year</a:t>
                </a:r>
                <a:r>
                  <a:rPr lang="de-CH" sz="1600" dirty="0">
                    <a:sym typeface="Wingdings" panose="05000000000000000000" pitchFamily="2" charset="2"/>
                  </a:rPr>
                  <a:t> </a:t>
                </a:r>
                <a:endParaRPr lang="de-CH" sz="1600" dirty="0"/>
              </a:p>
            </p:txBody>
          </p:sp>
          <p:pic>
            <p:nvPicPr>
              <p:cNvPr id="129403" name="Picture 379"/>
              <p:cNvPicPr>
                <a:picLocks noChangeAspect="1" noChangeArrowheads="1"/>
              </p:cNvPicPr>
              <p:nvPr/>
            </p:nvPicPr>
            <p:blipFill>
              <a:blip r:embed="rId2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164" y="1581676"/>
                <a:ext cx="340310" cy="340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0" name="Gruppieren 9"/>
          <p:cNvGrpSpPr/>
          <p:nvPr/>
        </p:nvGrpSpPr>
        <p:grpSpPr>
          <a:xfrm>
            <a:off x="81657" y="3136651"/>
            <a:ext cx="3410223" cy="2084356"/>
            <a:chOff x="81657" y="3136651"/>
            <a:chExt cx="3410223" cy="2084356"/>
          </a:xfrm>
        </p:grpSpPr>
        <p:pic>
          <p:nvPicPr>
            <p:cNvPr id="47" name="Picture 9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4191" y="4386923"/>
              <a:ext cx="324620" cy="324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631" y="4349778"/>
              <a:ext cx="860923" cy="400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3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7513" y="4776205"/>
              <a:ext cx="422127" cy="3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4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858" y="4746922"/>
              <a:ext cx="541811" cy="474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" name="Picture 5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171" y="4729769"/>
              <a:ext cx="651547" cy="471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2" name="Picture 6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8839" y="4234171"/>
              <a:ext cx="723546" cy="597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feld 31"/>
            <p:cNvSpPr txBox="1"/>
            <p:nvPr/>
          </p:nvSpPr>
          <p:spPr>
            <a:xfrm>
              <a:off x="128834" y="3136651"/>
              <a:ext cx="3363046" cy="652389"/>
            </a:xfrm>
            <a:prstGeom prst="rect">
              <a:avLst/>
            </a:prstGeom>
            <a:solidFill>
              <a:schemeClr val="accent5"/>
            </a:solidFill>
          </p:spPr>
          <p:txBody>
            <a:bodyPr vert="horz" wrap="none" lIns="252000" tIns="79200" rIns="180000" bIns="79200" rtlCol="0" anchor="b" anchorCtr="0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buNone/>
                <a:defRPr sz="1600">
                  <a:solidFill>
                    <a:schemeClr val="bg1"/>
                  </a:solidFill>
                  <a:ea typeface="+mj-ea"/>
                  <a:cs typeface="+mj-cs"/>
                </a:defRPr>
              </a:lvl1pPr>
            </a:lstStyle>
            <a:p>
              <a:pPr algn="ctr"/>
              <a:r>
                <a:rPr lang="de-CH" dirty="0" err="1"/>
                <a:t>Tripodes</a:t>
              </a:r>
              <a:r>
                <a:rPr lang="de-CH" dirty="0"/>
                <a:t> / </a:t>
              </a:r>
              <a:r>
                <a:rPr lang="de-CH" dirty="0" err="1"/>
                <a:t>Trispheres</a:t>
              </a:r>
              <a:r>
                <a:rPr lang="de-CH" dirty="0"/>
                <a:t> / </a:t>
              </a:r>
              <a:r>
                <a:rPr lang="de-CH" dirty="0" err="1"/>
                <a:t>Inner</a:t>
              </a:r>
              <a:r>
                <a:rPr lang="de-CH" dirty="0"/>
                <a:t> </a:t>
              </a:r>
              <a:r>
                <a:rPr lang="de-CH" dirty="0" err="1"/>
                <a:t>races</a:t>
              </a:r>
              <a:r>
                <a:rPr lang="de-CH" dirty="0"/>
                <a:t>:</a:t>
              </a:r>
            </a:p>
            <a:p>
              <a:pPr algn="ctr"/>
              <a:r>
                <a:rPr lang="de-CH" dirty="0"/>
                <a:t> 40 Mio. </a:t>
              </a:r>
              <a:r>
                <a:rPr lang="de-CH" dirty="0" err="1"/>
                <a:t>pieces</a:t>
              </a:r>
              <a:r>
                <a:rPr lang="de-CH" dirty="0"/>
                <a:t> per </a:t>
              </a:r>
              <a:r>
                <a:rPr lang="de-CH" dirty="0" err="1"/>
                <a:t>yr</a:t>
              </a:r>
              <a:r>
                <a:rPr lang="de-CH" dirty="0"/>
                <a:t>.</a:t>
              </a:r>
              <a:r>
                <a:rPr lang="de-CH" dirty="0">
                  <a:sym typeface="Wingdings" panose="05000000000000000000" pitchFamily="2" charset="2"/>
                </a:rPr>
                <a:t> </a:t>
              </a:r>
              <a:endParaRPr lang="de-CH" dirty="0"/>
            </a:p>
          </p:txBody>
        </p:sp>
        <p:cxnSp>
          <p:nvCxnSpPr>
            <p:cNvPr id="46" name="Elbow Connector 72"/>
            <p:cNvCxnSpPr>
              <a:stCxn id="32" idx="2"/>
            </p:cNvCxnSpPr>
            <p:nvPr/>
          </p:nvCxnSpPr>
          <p:spPr>
            <a:xfrm rot="16200000" flipH="1">
              <a:off x="2409995" y="3189401"/>
              <a:ext cx="482246" cy="1681523"/>
            </a:xfrm>
            <a:prstGeom prst="bentConnector2">
              <a:avLst/>
            </a:prstGeom>
            <a:ln w="28575"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5" name="Picture 379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27" y="4375911"/>
              <a:ext cx="364091" cy="364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9405" name="Picture 381"/>
            <p:cNvPicPr>
              <a:picLocks noChangeAspect="1" noChangeArrowheads="1"/>
            </p:cNvPicPr>
            <p:nvPr/>
          </p:nvPicPr>
          <p:blipFill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3" t="37509" r="8940" b="40941"/>
            <a:stretch/>
          </p:blipFill>
          <p:spPr bwMode="auto">
            <a:xfrm>
              <a:off x="81657" y="4880408"/>
              <a:ext cx="893524" cy="226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9406" name="Picture 382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366568"/>
              <a:ext cx="378576" cy="378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9407" name="Picture 383"/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4779" y="4830329"/>
              <a:ext cx="531484" cy="326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001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2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2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7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75" grpId="0" animBg="1"/>
      <p:bldP spid="77" grpId="0" animBg="1"/>
      <p:bldP spid="79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8638242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8" name="think-cell Folie" r:id="rId5" imgW="216" imgH="216" progId="TCLayout.ActiveDocument.1">
                  <p:embed/>
                </p:oleObj>
              </mc:Choice>
              <mc:Fallback>
                <p:oleObj name="think-cell Foli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el 1"/>
          <p:cNvSpPr txBox="1">
            <a:spLocks/>
          </p:cNvSpPr>
          <p:nvPr/>
        </p:nvSpPr>
        <p:spPr>
          <a:xfrm>
            <a:off x="276224" y="152434"/>
            <a:ext cx="8688263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spcBef>
                <a:spcPct val="0"/>
              </a:spcBef>
              <a:buNone/>
              <a:defRPr sz="2200">
                <a:solidFill>
                  <a:schemeClr val="accent5"/>
                </a:solidFill>
                <a:ea typeface="+mj-ea"/>
                <a:cs typeface="+mj-cs"/>
              </a:defRPr>
            </a:lvl1pPr>
          </a:lstStyle>
          <a:p>
            <a:r>
              <a:rPr lang="en-US" dirty="0" smtClean="0"/>
              <a:t>Today to Tomorrow</a:t>
            </a:r>
            <a:endParaRPr lang="de-CH" altLang="de-DE" dirty="0"/>
          </a:p>
        </p:txBody>
      </p:sp>
      <p:sp>
        <p:nvSpPr>
          <p:cNvPr id="40" name="Rechteck 39"/>
          <p:cNvSpPr/>
          <p:nvPr/>
        </p:nvSpPr>
        <p:spPr>
          <a:xfrm>
            <a:off x="48210" y="6151596"/>
            <a:ext cx="2435557" cy="658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de-CH" sz="1600" dirty="0" err="1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0" y="6219466"/>
            <a:ext cx="8423920" cy="467723"/>
          </a:xfrm>
          <a:prstGeom prst="rect">
            <a:avLst/>
          </a:prstGeom>
          <a:solidFill>
            <a:schemeClr val="accent5">
              <a:alpha val="82000"/>
            </a:schemeClr>
          </a:solidFill>
        </p:spPr>
        <p:txBody>
          <a:bodyPr vert="horz" wrap="square" lIns="252000" tIns="79200" rIns="180000" bIns="79200" rtlCol="0" anchor="b" anchorCtr="0">
            <a:spAutoFit/>
          </a:bodyPr>
          <a:lstStyle>
            <a:lvl1pPr>
              <a:spcBef>
                <a:spcPct val="0"/>
              </a:spcBef>
              <a:buNone/>
              <a:defRPr sz="280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en-US" sz="2000" dirty="0"/>
              <a:t>e</a:t>
            </a:r>
            <a:r>
              <a:rPr lang="en-US" sz="2000" dirty="0" smtClean="0"/>
              <a:t>ngineering. tomorrow. together.</a:t>
            </a:r>
            <a:endParaRPr lang="de-CH" sz="2000" dirty="0" err="1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799"/>
            <a:ext cx="8964487" cy="543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739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bhPrGxAWUCeQBNXdiFCU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bhPrGxAWUCeQBNXdiFCU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bhPrGxAWUCeQBNXdiFCU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Y0v1.AJkWrVRpm2n8GY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nMJu1ey80KW9RD8k6m3G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RIriBT9ESs3D2CgU5y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Qwvzdjgk.SMZ1764eVP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bhPrGxAWUCeQBNXdiFCUw"/>
</p:tagLst>
</file>

<file path=ppt/theme/theme1.xml><?xml version="1.0" encoding="utf-8"?>
<a:theme xmlns:a="http://schemas.openxmlformats.org/drawingml/2006/main" name="tk_PowerPoint_Master_4_3_EN">
  <a:themeElements>
    <a:clrScheme name="thyssenkrupp">
      <a:dk1>
        <a:srgbClr val="4B5564"/>
      </a:dk1>
      <a:lt1>
        <a:srgbClr val="FFFFFF"/>
      </a:lt1>
      <a:dk2>
        <a:srgbClr val="B0BAC4"/>
      </a:dk2>
      <a:lt2>
        <a:srgbClr val="78879B"/>
      </a:lt2>
      <a:accent1>
        <a:srgbClr val="D9DEE8"/>
      </a:accent1>
      <a:accent2>
        <a:srgbClr val="003C7D"/>
      </a:accent2>
      <a:accent3>
        <a:srgbClr val="0078DC"/>
      </a:accent3>
      <a:accent4>
        <a:srgbClr val="74C4EF"/>
      </a:accent4>
      <a:accent5>
        <a:srgbClr val="00A0F5"/>
      </a:accent5>
      <a:accent6>
        <a:srgbClr val="FFB400"/>
      </a:accent6>
      <a:hlink>
        <a:srgbClr val="4B5564"/>
      </a:hlink>
      <a:folHlink>
        <a:srgbClr val="9FAAB8"/>
      </a:folHlink>
    </a:clrScheme>
    <a:fontScheme name="tk">
      <a:majorFont>
        <a:latin typeface="TKTypeBold"/>
        <a:ea typeface=""/>
        <a:cs typeface=""/>
      </a:majorFont>
      <a:minorFont>
        <a:latin typeface="TKType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600"/>
          </a:spcBef>
          <a:spcAft>
            <a:spcPts val="0"/>
          </a:spcAft>
          <a:defRPr sz="1600" dirty="0" err="1" smtClean="0">
            <a:ln>
              <a:noFill/>
            </a:ln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ctr">
        <a:spAutoFit/>
      </a:bodyPr>
      <a:lstStyle>
        <a:defPPr>
          <a:lnSpc>
            <a:spcPct val="90000"/>
          </a:lnSpc>
          <a:spcBef>
            <a:spcPts val="600"/>
          </a:spcBef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tk_PowerPoint_Master_4_3_EN</Template>
  <TotalTime>0</TotalTime>
  <Words>892</Words>
  <Application>Microsoft Office PowerPoint</Application>
  <PresentationFormat>On-screen Show (4:3)</PresentationFormat>
  <Paragraphs>254</Paragraphs>
  <Slides>15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AppleGothic</vt:lpstr>
      <vt:lpstr>MS PGothic</vt:lpstr>
      <vt:lpstr>宋体</vt:lpstr>
      <vt:lpstr>微软雅黑</vt:lpstr>
      <vt:lpstr>Arial</vt:lpstr>
      <vt:lpstr>Calibri</vt:lpstr>
      <vt:lpstr>TKTypeBold</vt:lpstr>
      <vt:lpstr>TKTypeMedium</vt:lpstr>
      <vt:lpstr>TKTypeRegular</vt:lpstr>
      <vt:lpstr>Wingdings</vt:lpstr>
      <vt:lpstr>tk_PowerPoint_Master_4_3_EN</vt:lpstr>
      <vt:lpstr>think-cell Folie</vt:lpstr>
      <vt:lpstr>PowerPoint Presentation</vt:lpstr>
      <vt:lpstr>PowerPoint Presentation</vt:lpstr>
      <vt:lpstr>thyssenkrupp Steering Changzhou - Timeline</vt:lpstr>
      <vt:lpstr>Technology Portfolio at thyssenkrupp Steering Changzhou from Sub-Components to Wheel-to-Wheel Solution </vt:lpstr>
      <vt:lpstr>PowerPoint Presentation</vt:lpstr>
      <vt:lpstr>Projects Highlights SOP Project Overview</vt:lpstr>
      <vt:lpstr>Depth of Added Value – Inhouse Manufacturiung</vt:lpstr>
      <vt:lpstr>PowerPoint Presentation</vt:lpstr>
      <vt:lpstr>PowerPoint Presentation</vt:lpstr>
      <vt:lpstr>PowerPoint Presentation</vt:lpstr>
      <vt:lpstr>PowerPoint Presentation</vt:lpstr>
      <vt:lpstr>Extension Phase TK-PCHZ</vt:lpstr>
      <vt:lpstr>Agenda</vt:lpstr>
      <vt:lpstr>PCHZ Hot Positions and Requirements_Intern</vt:lpstr>
      <vt:lpstr>PowerPoint Presentation</vt:lpstr>
    </vt:vector>
  </TitlesOfParts>
  <Company>ThyssenKrupp Presta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J4 - YI XiaoYan</dc:creator>
  <cp:lastModifiedBy>J6 - YANG Qing</cp:lastModifiedBy>
  <cp:revision>235</cp:revision>
  <dcterms:created xsi:type="dcterms:W3CDTF">2015-11-20T01:23:06Z</dcterms:created>
  <dcterms:modified xsi:type="dcterms:W3CDTF">2020-11-18T06:55:04Z</dcterms:modified>
</cp:coreProperties>
</file>